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6" d="100"/>
          <a:sy n="66" d="100"/>
        </p:scale>
        <p:origin x="1224" y="2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ko-KR" sz="1800" b="0" strike="noStrike" spc="-1">
                <a:solidFill>
                  <a:srgbClr val="000000"/>
                </a:solidFill>
                <a:latin typeface="맑은 고딕"/>
              </a:rPr>
              <a:t>Click to move the slide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굴림"/>
              </a:rPr>
              <a:t>Click to edit the notes format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바탕"/>
              </a:rPr>
              <a:t> 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바탕"/>
              </a:rPr>
              <a:t> 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바탕"/>
              </a:rPr>
              <a:t> </a:t>
            </a: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B1B0D43C-3094-47BD-9E60-C942749FF7C5}" type="slidenum">
              <a:rPr lang="en-US" sz="1400" b="0" strike="noStrike" spc="-1">
                <a:latin typeface="바탕"/>
              </a:rPr>
              <a:t>‹#›</a:t>
            </a:fld>
            <a:endParaRPr lang="en-US" sz="1400" b="0" strike="noStrike" spc="-1">
              <a:latin typeface="바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굴림"/>
            </a:endParaRPr>
          </a:p>
        </p:txBody>
      </p:sp>
      <p:sp>
        <p:nvSpPr>
          <p:cNvPr id="22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14117626-3044-4448-96D4-10D782654B6A}" type="slidenum">
              <a:rPr lang="en-US" sz="1200" b="0" strike="noStrike" spc="-1">
                <a:latin typeface="바탕"/>
              </a:rPr>
              <a:t>2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굴림"/>
            </a:endParaRPr>
          </a:p>
        </p:txBody>
      </p:sp>
      <p:sp>
        <p:nvSpPr>
          <p:cNvPr id="22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1C1DBB44-5949-4295-ADD7-56BCEACA02DE}" type="slidenum">
              <a:rPr lang="en-US" sz="1200" b="0" strike="noStrike" spc="-1">
                <a:latin typeface="바탕"/>
              </a:rPr>
              <a:t>3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굴림"/>
            </a:endParaRPr>
          </a:p>
        </p:txBody>
      </p:sp>
      <p:sp>
        <p:nvSpPr>
          <p:cNvPr id="23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43F35703-0C1B-4D9E-9785-B99A7F392C31}" type="slidenum">
              <a:rPr lang="en-US" sz="1200" b="0" strike="noStrike" spc="-1">
                <a:latin typeface="바탕"/>
              </a:rPr>
              <a:t>4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굴림"/>
            </a:endParaRPr>
          </a:p>
        </p:txBody>
      </p:sp>
      <p:sp>
        <p:nvSpPr>
          <p:cNvPr id="23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17A37D02-24AE-4B48-AA7E-B04824E99D06}" type="slidenum">
              <a:rPr lang="en-US" sz="1200" b="0" strike="noStrike" spc="-1">
                <a:latin typeface="바탕"/>
              </a:rPr>
              <a:t>5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굴림"/>
            </a:endParaRPr>
          </a:p>
        </p:txBody>
      </p:sp>
      <p:sp>
        <p:nvSpPr>
          <p:cNvPr id="23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6B3CA6F9-4AC3-47C0-8099-9FD7D1BBB09F}" type="slidenum">
              <a:rPr lang="en-US" sz="1200" b="0" strike="noStrike" spc="-1">
                <a:latin typeface="바탕"/>
              </a:rPr>
              <a:t>6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굴림"/>
            </a:endParaRPr>
          </a:p>
        </p:txBody>
      </p:sp>
      <p:sp>
        <p:nvSpPr>
          <p:cNvPr id="24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BF97CBBC-A6C0-44F1-8055-50314C92FCF8}" type="slidenum">
              <a:rPr lang="en-US" sz="1200" b="0" strike="noStrike" spc="-1">
                <a:latin typeface="바탕"/>
              </a:rPr>
              <a:t>7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굴림"/>
            </a:endParaRPr>
          </a:p>
        </p:txBody>
      </p:sp>
      <p:sp>
        <p:nvSpPr>
          <p:cNvPr id="24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74CC2E43-8840-480C-B5DB-7C3E51564BE8}" type="slidenum">
              <a:rPr lang="en-US" sz="1200" b="0" strike="noStrike" spc="-1">
                <a:latin typeface="바탕"/>
              </a:rPr>
              <a:t>8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굴림"/>
            </a:endParaRPr>
          </a:p>
        </p:txBody>
      </p:sp>
      <p:sp>
        <p:nvSpPr>
          <p:cNvPr id="24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1DC2C86C-0CD3-4C8D-9F19-4E2638C6D32A}" type="slidenum">
              <a:rPr lang="en-US" sz="1200" b="0" strike="noStrike" spc="-1">
                <a:latin typeface="바탕"/>
              </a:rPr>
              <a:t>9</a:t>
            </a:fld>
            <a:endParaRPr lang="en-US" sz="1200" b="0" strike="noStrike" spc="-1">
              <a:latin typeface="바탕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굴림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굴림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굴림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굴림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ko-KR" sz="6000" b="0" strike="noStrike" spc="-1">
                <a:solidFill>
                  <a:srgbClr val="000000"/>
                </a:solidFill>
                <a:latin typeface="맑은 고딕"/>
              </a:rPr>
              <a:t>마스터 제목 스타일 편집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30269BEA-6256-42FB-8859-1F2488F71BC2}" type="datetime">
              <a:rPr lang="en-US" sz="1200" b="0" strike="noStrike" spc="-1">
                <a:solidFill>
                  <a:srgbClr val="787878"/>
                </a:solidFill>
                <a:latin typeface="맑은 고딕"/>
              </a:rPr>
              <a:t>4/29/2025</a:t>
            </a:fld>
            <a:endParaRPr lang="en-US" sz="1200" b="0" strike="noStrike" spc="-1">
              <a:latin typeface="바탕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US" sz="2400" b="0" strike="noStrike" spc="-1">
              <a:latin typeface="바탕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5A351783-4F95-4183-8D15-8168E56A45A1}" type="slidenum">
              <a:rPr lang="en-US" sz="1200" b="0" strike="noStrike" spc="-1">
                <a:solidFill>
                  <a:srgbClr val="787878"/>
                </a:solidFill>
                <a:latin typeface="맑은 고딕"/>
              </a:rPr>
              <a:t>‹#›</a:t>
            </a:fld>
            <a:endParaRPr lang="en-US" sz="1200" b="0" strike="noStrike" spc="-1">
              <a:latin typeface="바탕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맑은 고딕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1800" b="0" strike="noStrike" spc="-1">
                <a:solidFill>
                  <a:srgbClr val="000000"/>
                </a:solidFill>
                <a:latin typeface="맑은 고딕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1800" b="0" strike="noStrike" spc="-1">
                <a:solidFill>
                  <a:srgbClr val="000000"/>
                </a:solidFill>
                <a:latin typeface="맑은 고딕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ko-KR" sz="4400" b="0" strike="noStrike" spc="-1">
                <a:solidFill>
                  <a:srgbClr val="000000"/>
                </a:solidFill>
                <a:latin typeface="맑은 고딕"/>
              </a:rPr>
              <a:t>마스터 제목 스타일 편집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ko-KR" sz="2800" b="0" strike="noStrike" spc="-1">
                <a:solidFill>
                  <a:srgbClr val="000000"/>
                </a:solidFill>
                <a:latin typeface="맑은 고딕"/>
              </a:rPr>
              <a:t>마스터 텍스트 스타일을 편집하려면 클릭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ko-KR" sz="2400" b="0" strike="noStrike" spc="-1">
                <a:solidFill>
                  <a:srgbClr val="000000"/>
                </a:solidFill>
                <a:latin typeface="맑은 고딕"/>
              </a:rPr>
              <a:t>두 번째 수준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세 번째 수준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ko-KR" sz="1800" b="0" strike="noStrike" spc="-1">
                <a:solidFill>
                  <a:srgbClr val="000000"/>
                </a:solidFill>
                <a:latin typeface="맑은 고딕"/>
              </a:rPr>
              <a:t>네 번째 수준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ko-KR" sz="1800" b="0" strike="noStrike" spc="-1">
                <a:solidFill>
                  <a:srgbClr val="000000"/>
                </a:solidFill>
                <a:latin typeface="맑은 고딕"/>
              </a:rPr>
              <a:t>다섯 번째 수준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26C76FE2-1EE3-43FC-BD8E-628069284031}" type="datetime">
              <a:rPr lang="en-US" sz="1200" b="0" strike="noStrike" spc="-1">
                <a:solidFill>
                  <a:srgbClr val="787878"/>
                </a:solidFill>
                <a:latin typeface="맑은 고딕"/>
              </a:rPr>
              <a:t>4/29/2025</a:t>
            </a:fld>
            <a:endParaRPr lang="en-US" sz="1200" b="0" strike="noStrike" spc="-1">
              <a:latin typeface="바탕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US" sz="2400" b="0" strike="noStrike" spc="-1">
              <a:latin typeface="바탕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7AAC055-6275-4958-BE27-D42E29683CA6}" type="slidenum">
              <a:rPr lang="en-US" sz="1200" b="0" strike="noStrike" spc="-1">
                <a:solidFill>
                  <a:srgbClr val="787878"/>
                </a:solidFill>
                <a:latin typeface="맑은 고딕"/>
              </a:rPr>
              <a:t>‹#›</a:t>
            </a:fld>
            <a:endParaRPr lang="en-US" sz="1200" b="0" strike="noStrike" spc="-1">
              <a:latin typeface="바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 1"/>
          <p:cNvSpPr/>
          <p:nvPr/>
        </p:nvSpPr>
        <p:spPr>
          <a:xfrm flipH="1">
            <a:off x="3088440" y="-105840"/>
            <a:ext cx="3423960" cy="7091280"/>
          </a:xfrm>
          <a:prstGeom prst="line">
            <a:avLst/>
          </a:prstGeom>
          <a:ln w="19044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89" name="CustomShape 2"/>
          <p:cNvSpPr/>
          <p:nvPr/>
        </p:nvSpPr>
        <p:spPr>
          <a:xfrm>
            <a:off x="269280" y="294480"/>
            <a:ext cx="6410520" cy="1330560"/>
          </a:xfrm>
          <a:prstGeom prst="parallelogram">
            <a:avLst>
              <a:gd name="adj" fmla="val 43321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8500" b="0" strike="noStrike" spc="-1">
                <a:solidFill>
                  <a:srgbClr val="FFFFFF"/>
                </a:solidFill>
                <a:latin typeface="맑은 고딕"/>
              </a:rPr>
              <a:t>S</a:t>
            </a:r>
            <a:r>
              <a:rPr lang="en-US" sz="6000" b="0" strike="noStrike" spc="-1">
                <a:solidFill>
                  <a:srgbClr val="FFFFFF"/>
                </a:solidFill>
                <a:latin typeface="맑은 고딕"/>
              </a:rPr>
              <a:t>UPER - </a:t>
            </a:r>
            <a:r>
              <a:rPr lang="en-US" sz="8500" b="0" strike="noStrike" spc="-1">
                <a:solidFill>
                  <a:srgbClr val="FFFFFF"/>
                </a:solidFill>
                <a:latin typeface="맑은 고딕"/>
              </a:rPr>
              <a:t>U</a:t>
            </a:r>
            <a:r>
              <a:rPr lang="en-US" sz="6000" b="0" strike="noStrike" spc="-1">
                <a:solidFill>
                  <a:srgbClr val="FFFFFF"/>
                </a:solidFill>
                <a:latin typeface="맑은 고딕"/>
              </a:rPr>
              <a:t>P</a:t>
            </a:r>
            <a:endParaRPr lang="en-US" sz="6000" b="0" strike="noStrike" spc="-1">
              <a:latin typeface="굴림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254160" y="5466240"/>
            <a:ext cx="3311640" cy="700560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500" b="1" strike="noStrike" spc="-41">
                <a:solidFill>
                  <a:srgbClr val="000000"/>
                </a:solidFill>
                <a:latin typeface="맑은 고딕"/>
              </a:rPr>
              <a:t> 7조 발표자 김동일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91" name="CustomShape 4"/>
          <p:cNvSpPr/>
          <p:nvPr/>
        </p:nvSpPr>
        <p:spPr>
          <a:xfrm>
            <a:off x="5725080" y="2328120"/>
            <a:ext cx="6126120" cy="3263760"/>
          </a:xfrm>
          <a:prstGeom prst="roundRect">
            <a:avLst>
              <a:gd name="adj" fmla="val 8594"/>
            </a:avLst>
          </a:prstGeom>
          <a:blipFill rotWithShape="0">
            <a:blip r:embed="rId2"/>
            <a:stretch>
              <a:fillRect/>
            </a:stretch>
          </a:blipFill>
          <a:ln>
            <a:noFill/>
          </a:ln>
          <a:effectLst>
            <a:reflection blurRad="12700" stA="38000" endPos="28000" dist="5000" dir="5400000" sy="-100000" algn="bl" rotWithShape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1790640" y="3069000"/>
            <a:ext cx="8610480" cy="71964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strike="noStrike" spc="-1">
                <a:solidFill>
                  <a:srgbClr val="000000"/>
                </a:solidFill>
                <a:latin typeface="맑은 고딕"/>
              </a:rPr>
              <a:t>감사합니다</a:t>
            </a:r>
            <a:endParaRPr lang="en-US" sz="6000" b="0" strike="noStrike" spc="-1">
              <a:latin typeface="굴림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 rot="5400000">
            <a:off x="-3057480" y="772920"/>
            <a:ext cx="12191760" cy="975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93" name="CustomShape 2"/>
          <p:cNvSpPr/>
          <p:nvPr/>
        </p:nvSpPr>
        <p:spPr>
          <a:xfrm>
            <a:off x="120240" y="375840"/>
            <a:ext cx="2773440" cy="944640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맑은 고딕"/>
              </a:rPr>
              <a:t>목차</a:t>
            </a:r>
            <a:endParaRPr lang="en-US" sz="4000" b="0" strike="noStrike" spc="-1">
              <a:latin typeface="굴림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4221360" y="550080"/>
            <a:ext cx="6932520" cy="587520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팀 소개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95" name="CustomShape 4"/>
          <p:cNvSpPr/>
          <p:nvPr/>
        </p:nvSpPr>
        <p:spPr>
          <a:xfrm>
            <a:off x="4221360" y="1357920"/>
            <a:ext cx="6932520" cy="587520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게임 개요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96" name="CustomShape 5"/>
          <p:cNvSpPr/>
          <p:nvPr/>
        </p:nvSpPr>
        <p:spPr>
          <a:xfrm>
            <a:off x="4221360" y="2165400"/>
            <a:ext cx="6932520" cy="587520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기획 요소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97" name="CustomShape 6"/>
          <p:cNvSpPr/>
          <p:nvPr/>
        </p:nvSpPr>
        <p:spPr>
          <a:xfrm>
            <a:off x="4221360" y="2973240"/>
            <a:ext cx="6932520" cy="587520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기술 구현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98" name="CustomShape 7"/>
          <p:cNvSpPr/>
          <p:nvPr/>
        </p:nvSpPr>
        <p:spPr>
          <a:xfrm>
            <a:off x="4221360" y="3781080"/>
            <a:ext cx="6932520" cy="587520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아트 및 UI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99" name="CustomShape 8"/>
          <p:cNvSpPr/>
          <p:nvPr/>
        </p:nvSpPr>
        <p:spPr>
          <a:xfrm>
            <a:off x="4221360" y="4588560"/>
            <a:ext cx="6932520" cy="587520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진행 상황 및 역할 분담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100" name="CustomShape 9"/>
          <p:cNvSpPr/>
          <p:nvPr/>
        </p:nvSpPr>
        <p:spPr>
          <a:xfrm>
            <a:off x="4221360" y="5396400"/>
            <a:ext cx="6932520" cy="587520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개발 일정 및 향후 계획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101" name="CustomShape 10"/>
          <p:cNvSpPr/>
          <p:nvPr/>
        </p:nvSpPr>
        <p:spPr>
          <a:xfrm>
            <a:off x="11818800" y="6542280"/>
            <a:ext cx="352440" cy="26028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맑은 고딕"/>
              </a:rPr>
              <a:t>1</a:t>
            </a:r>
            <a:endParaRPr lang="en-US" sz="1100" b="0" strike="noStrike" spc="-1">
              <a:latin typeface="굴림"/>
            </a:endParaRPr>
          </a:p>
          <a:p>
            <a:pPr algn="ctr">
              <a:lnSpc>
                <a:spcPct val="100000"/>
              </a:lnSpc>
            </a:pPr>
            <a:endParaRPr lang="en-US" sz="1100" b="0" strike="noStrike" spc="-1">
              <a:latin typeface="굴림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0" y="772920"/>
            <a:ext cx="12191760" cy="975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03" name="CustomShape 2"/>
          <p:cNvSpPr/>
          <p:nvPr/>
        </p:nvSpPr>
        <p:spPr>
          <a:xfrm>
            <a:off x="141480" y="152280"/>
            <a:ext cx="9110880" cy="52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72000" tIns="0" rIns="0" bIns="0" anchor="ctr">
            <a:no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SzPct val="120000"/>
              <a:buFont typeface="Wingdings" charset="2"/>
              <a:buChar char=""/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팀 소개 &gt; 7조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1447920" y="1395360"/>
            <a:ext cx="2879640" cy="52200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문태현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05" name="CustomShape 4"/>
          <p:cNvSpPr/>
          <p:nvPr/>
        </p:nvSpPr>
        <p:spPr>
          <a:xfrm>
            <a:off x="4655880" y="1395360"/>
            <a:ext cx="2879640" cy="52200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시스템 기획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06" name="CustomShape 5"/>
          <p:cNvSpPr/>
          <p:nvPr/>
        </p:nvSpPr>
        <p:spPr>
          <a:xfrm>
            <a:off x="7864200" y="2081520"/>
            <a:ext cx="2879640" cy="52200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레벨링 기획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07" name="CustomShape 6"/>
          <p:cNvSpPr/>
          <p:nvPr/>
        </p:nvSpPr>
        <p:spPr>
          <a:xfrm>
            <a:off x="4655880" y="2081520"/>
            <a:ext cx="2879640" cy="52200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시스템 기획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08" name="CustomShape 7"/>
          <p:cNvSpPr/>
          <p:nvPr/>
        </p:nvSpPr>
        <p:spPr>
          <a:xfrm>
            <a:off x="1447920" y="2081520"/>
            <a:ext cx="2879640" cy="52200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김동일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09" name="CustomShape 8"/>
          <p:cNvSpPr/>
          <p:nvPr/>
        </p:nvSpPr>
        <p:spPr>
          <a:xfrm>
            <a:off x="7864200" y="1395360"/>
            <a:ext cx="2879640" cy="52200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프로그래밍 (캐릭터)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10" name="CustomShape 9"/>
          <p:cNvSpPr/>
          <p:nvPr/>
        </p:nvSpPr>
        <p:spPr>
          <a:xfrm>
            <a:off x="1447920" y="2767680"/>
            <a:ext cx="2879640" cy="52200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강태호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11" name="CustomShape 10"/>
          <p:cNvSpPr/>
          <p:nvPr/>
        </p:nvSpPr>
        <p:spPr>
          <a:xfrm>
            <a:off x="1447920" y="3453480"/>
            <a:ext cx="2879640" cy="52200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곽민준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12" name="CustomShape 11"/>
          <p:cNvSpPr/>
          <p:nvPr/>
        </p:nvSpPr>
        <p:spPr>
          <a:xfrm>
            <a:off x="1447920" y="4139640"/>
            <a:ext cx="2879640" cy="52200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김우진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13" name="CustomShape 12"/>
          <p:cNvSpPr/>
          <p:nvPr/>
        </p:nvSpPr>
        <p:spPr>
          <a:xfrm>
            <a:off x="1447920" y="4825800"/>
            <a:ext cx="2879640" cy="52200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강태윤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14" name="CustomShape 13"/>
          <p:cNvSpPr/>
          <p:nvPr/>
        </p:nvSpPr>
        <p:spPr>
          <a:xfrm>
            <a:off x="1447920" y="5511960"/>
            <a:ext cx="2879640" cy="52200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조영성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15" name="CustomShape 14"/>
          <p:cNvSpPr/>
          <p:nvPr/>
        </p:nvSpPr>
        <p:spPr>
          <a:xfrm>
            <a:off x="4655880" y="2767680"/>
            <a:ext cx="2879640" cy="52200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프로그래밍 (함정)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16" name="CustomShape 15"/>
          <p:cNvSpPr/>
          <p:nvPr/>
        </p:nvSpPr>
        <p:spPr>
          <a:xfrm>
            <a:off x="4655880" y="3453480"/>
            <a:ext cx="2879640" cy="52200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아트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(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사물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)</a:t>
            </a:r>
            <a:endParaRPr lang="en-US" sz="1800" b="0" strike="noStrike" spc="-1" dirty="0">
              <a:latin typeface="굴림"/>
            </a:endParaRPr>
          </a:p>
        </p:txBody>
      </p:sp>
      <p:sp>
        <p:nvSpPr>
          <p:cNvPr id="117" name="CustomShape 16"/>
          <p:cNvSpPr/>
          <p:nvPr/>
        </p:nvSpPr>
        <p:spPr>
          <a:xfrm>
            <a:off x="4655880" y="4139640"/>
            <a:ext cx="2879640" cy="52200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altLang="ko-KR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altLang="ko-KR" sz="1800" b="1" strike="noStrike" spc="-1" dirty="0" err="1">
                <a:solidFill>
                  <a:srgbClr val="000000"/>
                </a:solidFill>
                <a:latin typeface="맑은 고딕"/>
              </a:rPr>
              <a:t>아트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  <a:ea typeface="굴림"/>
              </a:rPr>
              <a:t> (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사물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)</a:t>
            </a:r>
            <a:endParaRPr lang="en-US" sz="1800" b="0" strike="noStrike" spc="-1" dirty="0">
              <a:latin typeface="굴림"/>
            </a:endParaRPr>
          </a:p>
        </p:txBody>
      </p:sp>
      <p:sp>
        <p:nvSpPr>
          <p:cNvPr id="118" name="CustomShape 17"/>
          <p:cNvSpPr/>
          <p:nvPr/>
        </p:nvSpPr>
        <p:spPr>
          <a:xfrm>
            <a:off x="4655880" y="4825800"/>
            <a:ext cx="2879640" cy="52200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아트 (맵)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19" name="CustomShape 18"/>
          <p:cNvSpPr/>
          <p:nvPr/>
        </p:nvSpPr>
        <p:spPr>
          <a:xfrm>
            <a:off x="4655880" y="5511960"/>
            <a:ext cx="2879640" cy="52200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아트 (캐릭터)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20" name="CustomShape 19"/>
          <p:cNvSpPr/>
          <p:nvPr/>
        </p:nvSpPr>
        <p:spPr>
          <a:xfrm>
            <a:off x="11818800" y="6542280"/>
            <a:ext cx="352440" cy="26028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맑은 고딕"/>
              </a:rPr>
              <a:t>2</a:t>
            </a:r>
            <a:endParaRPr lang="en-US" sz="1100" b="0" strike="noStrike" spc="-1">
              <a:latin typeface="굴림"/>
            </a:endParaRPr>
          </a:p>
          <a:p>
            <a:pPr algn="ctr">
              <a:lnSpc>
                <a:spcPct val="100000"/>
              </a:lnSpc>
            </a:pPr>
            <a:endParaRPr lang="en-US" sz="1100" b="0" strike="noStrike" spc="-1">
              <a:latin typeface="굴림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0" y="772920"/>
            <a:ext cx="12191760" cy="975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22" name="CustomShape 2"/>
          <p:cNvSpPr/>
          <p:nvPr/>
        </p:nvSpPr>
        <p:spPr>
          <a:xfrm>
            <a:off x="141480" y="152280"/>
            <a:ext cx="9110880" cy="52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72000" tIns="0" rIns="0" bIns="0" anchor="ctr">
            <a:no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SzPct val="120000"/>
              <a:buFont typeface="Wingdings" charset="2"/>
              <a:buChar char=""/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게임 개요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1432080" y="1395360"/>
            <a:ext cx="287964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게임 장르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24" name="CustomShape 4"/>
          <p:cNvSpPr/>
          <p:nvPr/>
        </p:nvSpPr>
        <p:spPr>
          <a:xfrm>
            <a:off x="4640040" y="1395360"/>
            <a:ext cx="611964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3D 캐주얼 어드벤처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25" name="CustomShape 5"/>
          <p:cNvSpPr/>
          <p:nvPr/>
        </p:nvSpPr>
        <p:spPr>
          <a:xfrm>
            <a:off x="4640040" y="2596320"/>
            <a:ext cx="611964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PC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26" name="CustomShape 6"/>
          <p:cNvSpPr/>
          <p:nvPr/>
        </p:nvSpPr>
        <p:spPr>
          <a:xfrm>
            <a:off x="1432080" y="2596320"/>
            <a:ext cx="287964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플랫폼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27" name="CustomShape 7"/>
          <p:cNvSpPr/>
          <p:nvPr/>
        </p:nvSpPr>
        <p:spPr>
          <a:xfrm>
            <a:off x="1432080" y="3796920"/>
            <a:ext cx="287964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핵심 콘셉트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28" name="CustomShape 8"/>
          <p:cNvSpPr/>
          <p:nvPr/>
        </p:nvSpPr>
        <p:spPr>
          <a:xfrm>
            <a:off x="1432080" y="4997880"/>
            <a:ext cx="287964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대상 연령층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29" name="CustomShape 9"/>
          <p:cNvSpPr/>
          <p:nvPr/>
        </p:nvSpPr>
        <p:spPr>
          <a:xfrm>
            <a:off x="4640040" y="3796920"/>
            <a:ext cx="611964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플레이어가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다양한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함정을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돌파하여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정상에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도달</a:t>
            </a:r>
            <a:endParaRPr lang="en-US" sz="1800" b="0" strike="noStrike" spc="-1" dirty="0">
              <a:latin typeface="굴림"/>
            </a:endParaRPr>
          </a:p>
        </p:txBody>
      </p:sp>
      <p:sp>
        <p:nvSpPr>
          <p:cNvPr id="130" name="CustomShape 10"/>
          <p:cNvSpPr/>
          <p:nvPr/>
        </p:nvSpPr>
        <p:spPr>
          <a:xfrm>
            <a:off x="4640040" y="4997880"/>
            <a:ext cx="611964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12세 이용가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31" name="CustomShape 11"/>
          <p:cNvSpPr/>
          <p:nvPr/>
        </p:nvSpPr>
        <p:spPr>
          <a:xfrm>
            <a:off x="11818800" y="6542280"/>
            <a:ext cx="352440" cy="26028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맑은 고딕"/>
              </a:rPr>
              <a:t>3</a:t>
            </a:r>
            <a:endParaRPr lang="en-US" sz="1100" b="0" strike="noStrike" spc="-1">
              <a:latin typeface="굴림"/>
            </a:endParaRPr>
          </a:p>
          <a:p>
            <a:pPr algn="ctr">
              <a:lnSpc>
                <a:spcPct val="100000"/>
              </a:lnSpc>
            </a:pPr>
            <a:endParaRPr lang="en-US" sz="1100" b="0" strike="noStrike" spc="-1">
              <a:latin typeface="굴림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0" y="772920"/>
            <a:ext cx="12191760" cy="975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33" name="CustomShape 2"/>
          <p:cNvSpPr/>
          <p:nvPr/>
        </p:nvSpPr>
        <p:spPr>
          <a:xfrm>
            <a:off x="141480" y="152280"/>
            <a:ext cx="9110880" cy="52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72000" tIns="0" rIns="0" bIns="0" anchor="ctr">
            <a:no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SzPct val="120000"/>
              <a:buFont typeface="Wingdings" charset="2"/>
              <a:buChar char=""/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기획 요소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588600" y="1058760"/>
            <a:ext cx="251964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주요 시스템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3576240" y="1055880"/>
            <a:ext cx="791964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캐릭터 움직임, 다양한 함정과 발판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36" name="CustomShape 5"/>
          <p:cNvSpPr/>
          <p:nvPr/>
        </p:nvSpPr>
        <p:spPr>
          <a:xfrm>
            <a:off x="588600" y="1943280"/>
            <a:ext cx="251964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게임 목표/흐름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37" name="CustomShape 6"/>
          <p:cNvSpPr/>
          <p:nvPr/>
        </p:nvSpPr>
        <p:spPr>
          <a:xfrm>
            <a:off x="588600" y="3717720"/>
            <a:ext cx="251964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벤치마킹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38" name="CustomShape 7"/>
          <p:cNvSpPr/>
          <p:nvPr/>
        </p:nvSpPr>
        <p:spPr>
          <a:xfrm>
            <a:off x="3576240" y="3717720"/>
            <a:ext cx="3870720" cy="2733480"/>
          </a:xfrm>
          <a:prstGeom prst="roundRect">
            <a:avLst>
              <a:gd name="adj" fmla="val 745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18000" rIns="0" bIns="0">
            <a:noAutofit/>
          </a:bodyPr>
          <a:lstStyle/>
          <a:p>
            <a:pPr algn="ctr">
              <a:lnSpc>
                <a:spcPct val="114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온리업</a:t>
            </a:r>
            <a:br/>
            <a:r>
              <a:rPr lang="en-US" sz="1500" b="1" strike="noStrike" spc="-1">
                <a:solidFill>
                  <a:srgbClr val="000000"/>
                </a:solidFill>
                <a:latin typeface="Wingdings"/>
              </a:rPr>
              <a:t></a:t>
            </a:r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 맵 구조, 게임 플레이 방식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39" name="CustomShape 8"/>
          <p:cNvSpPr/>
          <p:nvPr/>
        </p:nvSpPr>
        <p:spPr>
          <a:xfrm>
            <a:off x="7625520" y="3717720"/>
            <a:ext cx="3870720" cy="2733480"/>
          </a:xfrm>
          <a:prstGeom prst="roundRect">
            <a:avLst>
              <a:gd name="adj" fmla="val 745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18000" rIns="0" bIns="0">
            <a:noAutofit/>
          </a:bodyPr>
          <a:lstStyle/>
          <a:p>
            <a:pPr algn="ctr">
              <a:lnSpc>
                <a:spcPct val="114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체인드 투게더</a:t>
            </a:r>
            <a:br/>
            <a:r>
              <a:rPr lang="en-US" sz="1500" b="1" strike="noStrike" spc="-1">
                <a:solidFill>
                  <a:srgbClr val="000000"/>
                </a:solidFill>
                <a:latin typeface="Wingdings"/>
              </a:rPr>
              <a:t></a:t>
            </a:r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 함정, 플레이어 액션(파쿠르 등) </a:t>
            </a:r>
            <a:br/>
            <a:br/>
            <a:br/>
            <a:endParaRPr lang="en-US" sz="1500" b="0" strike="noStrike" spc="-1">
              <a:latin typeface="굴림"/>
            </a:endParaRPr>
          </a:p>
        </p:txBody>
      </p:sp>
      <p:sp>
        <p:nvSpPr>
          <p:cNvPr id="140" name="CustomShape 9"/>
          <p:cNvSpPr/>
          <p:nvPr/>
        </p:nvSpPr>
        <p:spPr>
          <a:xfrm>
            <a:off x="3576240" y="1943280"/>
            <a:ext cx="1198440" cy="71964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목표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41" name="CustomShape 10"/>
          <p:cNvSpPr/>
          <p:nvPr/>
        </p:nvSpPr>
        <p:spPr>
          <a:xfrm>
            <a:off x="3576240" y="2830320"/>
            <a:ext cx="1198440" cy="71964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흐름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42" name="CustomShape 11"/>
          <p:cNvSpPr/>
          <p:nvPr/>
        </p:nvSpPr>
        <p:spPr>
          <a:xfrm>
            <a:off x="4775040" y="4912560"/>
            <a:ext cx="1472760" cy="8733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</a:rPr>
              <a:t>사진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43" name="CustomShape 12"/>
          <p:cNvSpPr/>
          <p:nvPr/>
        </p:nvSpPr>
        <p:spPr>
          <a:xfrm>
            <a:off x="8824320" y="4912560"/>
            <a:ext cx="1472760" cy="8733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</a:rPr>
              <a:t>사진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44" name="CustomShape 13"/>
          <p:cNvSpPr/>
          <p:nvPr/>
        </p:nvSpPr>
        <p:spPr>
          <a:xfrm>
            <a:off x="11818800" y="6542280"/>
            <a:ext cx="352440" cy="26028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맑은 고딕"/>
              </a:rPr>
              <a:t>4</a:t>
            </a:r>
            <a:endParaRPr lang="en-US" sz="1100" b="0" strike="noStrike" spc="-1">
              <a:latin typeface="굴림"/>
            </a:endParaRPr>
          </a:p>
          <a:p>
            <a:pPr algn="ctr">
              <a:lnSpc>
                <a:spcPct val="100000"/>
              </a:lnSpc>
            </a:pPr>
            <a:endParaRPr lang="en-US" sz="1100" b="0" strike="noStrike" spc="-1">
              <a:latin typeface="굴림"/>
            </a:endParaRPr>
          </a:p>
        </p:txBody>
      </p:sp>
      <p:pic>
        <p:nvPicPr>
          <p:cNvPr id="145" name="Picture 2"/>
          <p:cNvPicPr/>
          <p:nvPr/>
        </p:nvPicPr>
        <p:blipFill>
          <a:blip r:embed="rId3"/>
          <a:stretch/>
        </p:blipFill>
        <p:spPr>
          <a:xfrm>
            <a:off x="3944880" y="4627800"/>
            <a:ext cx="3133440" cy="1456920"/>
          </a:xfrm>
          <a:prstGeom prst="rect">
            <a:avLst/>
          </a:prstGeom>
          <a:ln>
            <a:noFill/>
          </a:ln>
        </p:spPr>
      </p:pic>
      <p:pic>
        <p:nvPicPr>
          <p:cNvPr id="146" name="Picture 4"/>
          <p:cNvPicPr/>
          <p:nvPr/>
        </p:nvPicPr>
        <p:blipFill>
          <a:blip r:embed="rId4"/>
          <a:stretch/>
        </p:blipFill>
        <p:spPr>
          <a:xfrm>
            <a:off x="8157240" y="4627800"/>
            <a:ext cx="2828520" cy="1456920"/>
          </a:xfrm>
          <a:prstGeom prst="rect">
            <a:avLst/>
          </a:prstGeom>
          <a:ln>
            <a:noFill/>
          </a:ln>
        </p:spPr>
      </p:pic>
      <p:sp>
        <p:nvSpPr>
          <p:cNvPr id="147" name="CustomShape 14"/>
          <p:cNvSpPr/>
          <p:nvPr/>
        </p:nvSpPr>
        <p:spPr>
          <a:xfrm>
            <a:off x="3576240" y="1943280"/>
            <a:ext cx="791964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147600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플레이어가 탑 정상에 도달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48" name="CustomShape 15"/>
          <p:cNvSpPr/>
          <p:nvPr/>
        </p:nvSpPr>
        <p:spPr>
          <a:xfrm>
            <a:off x="3576240" y="2830320"/>
            <a:ext cx="791964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147600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다양한 스테이지를 클리어해 나가며 위로 올라간다</a:t>
            </a:r>
            <a:endParaRPr lang="en-US" sz="1800" b="0" strike="noStrike" spc="-1">
              <a:latin typeface="굴림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0" y="772920"/>
            <a:ext cx="12191760" cy="975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50" name="CustomShape 2"/>
          <p:cNvSpPr/>
          <p:nvPr/>
        </p:nvSpPr>
        <p:spPr>
          <a:xfrm>
            <a:off x="141480" y="152280"/>
            <a:ext cx="9110880" cy="52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72000" tIns="0" rIns="0" bIns="0" anchor="ctr">
            <a:no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SzPct val="120000"/>
              <a:buFont typeface="Wingdings" charset="2"/>
              <a:buChar char=""/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기술 구현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588600" y="1058760"/>
            <a:ext cx="204228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프로토타입 기능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52" name="CustomShape 4"/>
          <p:cNvSpPr/>
          <p:nvPr/>
        </p:nvSpPr>
        <p:spPr>
          <a:xfrm>
            <a:off x="4673520" y="1911240"/>
            <a:ext cx="682236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  DOTween(두투윈), FSM(상태패턴)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53" name="CustomShape 5"/>
          <p:cNvSpPr/>
          <p:nvPr/>
        </p:nvSpPr>
        <p:spPr>
          <a:xfrm>
            <a:off x="588600" y="1911240"/>
            <a:ext cx="204228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사용 기술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54" name="CustomShape 6"/>
          <p:cNvSpPr/>
          <p:nvPr/>
        </p:nvSpPr>
        <p:spPr>
          <a:xfrm>
            <a:off x="588600" y="3616200"/>
            <a:ext cx="2042280" cy="7196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문제 해결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55" name="CustomShape 7"/>
          <p:cNvSpPr/>
          <p:nvPr/>
        </p:nvSpPr>
        <p:spPr>
          <a:xfrm>
            <a:off x="2885400" y="1911240"/>
            <a:ext cx="1625400" cy="71964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유니티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56" name="CustomShape 8"/>
          <p:cNvSpPr/>
          <p:nvPr/>
        </p:nvSpPr>
        <p:spPr>
          <a:xfrm>
            <a:off x="11818800" y="6542280"/>
            <a:ext cx="352440" cy="26028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맑은 고딕"/>
              </a:rPr>
              <a:t>5</a:t>
            </a:r>
            <a:endParaRPr lang="en-US" sz="1100" b="0" strike="noStrike" spc="-1">
              <a:latin typeface="굴림"/>
            </a:endParaRPr>
          </a:p>
          <a:p>
            <a:pPr algn="ctr">
              <a:lnSpc>
                <a:spcPct val="100000"/>
              </a:lnSpc>
            </a:pPr>
            <a:endParaRPr lang="en-US" sz="1100" b="0" strike="noStrike" spc="-1">
              <a:latin typeface="굴림"/>
            </a:endParaRPr>
          </a:p>
        </p:txBody>
      </p:sp>
      <p:sp>
        <p:nvSpPr>
          <p:cNvPr id="157" name="CustomShape 9"/>
          <p:cNvSpPr/>
          <p:nvPr/>
        </p:nvSpPr>
        <p:spPr>
          <a:xfrm>
            <a:off x="4673520" y="2763720"/>
            <a:ext cx="682236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  Newtonsoft.Json(제인슨)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58" name="CustomShape 10"/>
          <p:cNvSpPr/>
          <p:nvPr/>
        </p:nvSpPr>
        <p:spPr>
          <a:xfrm>
            <a:off x="2885400" y="3616200"/>
            <a:ext cx="4185720" cy="71964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알맞는 캐릭터 벽타기 애니메이션이 없음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59" name="CustomShape 11"/>
          <p:cNvSpPr/>
          <p:nvPr/>
        </p:nvSpPr>
        <p:spPr>
          <a:xfrm>
            <a:off x="7310520" y="3616200"/>
            <a:ext cx="4185720" cy="71964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아트 리소스 깨짐 발생 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60" name="CustomShape 12"/>
          <p:cNvSpPr/>
          <p:nvPr/>
        </p:nvSpPr>
        <p:spPr>
          <a:xfrm>
            <a:off x="4294440" y="4389120"/>
            <a:ext cx="1367640" cy="161640"/>
          </a:xfrm>
          <a:prstGeom prst="flowChartMerg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61" name="CustomShape 13"/>
          <p:cNvSpPr/>
          <p:nvPr/>
        </p:nvSpPr>
        <p:spPr>
          <a:xfrm>
            <a:off x="2885400" y="4698720"/>
            <a:ext cx="1763640" cy="1680480"/>
          </a:xfrm>
          <a:prstGeom prst="homePlate">
            <a:avLst>
              <a:gd name="adj" fmla="val 1464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알맞는 캐릭터 벽타기 모션이 없음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62" name="CustomShape 14"/>
          <p:cNvSpPr/>
          <p:nvPr/>
        </p:nvSpPr>
        <p:spPr>
          <a:xfrm>
            <a:off x="4767480" y="4698720"/>
            <a:ext cx="2303640" cy="1680480"/>
          </a:xfrm>
          <a:prstGeom prst="homePlate">
            <a:avLst>
              <a:gd name="adj" fmla="val 0"/>
            </a:avLst>
          </a:prstGeom>
          <a:solidFill>
            <a:srgbClr val="D9F4FF"/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5000"/>
              </a:lnSpc>
            </a:pPr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유니티 상에서 애니메이션 변경 및 조절</a:t>
            </a:r>
            <a:endParaRPr lang="en-US" sz="1500" b="0" strike="noStrike" spc="-1">
              <a:latin typeface="굴림"/>
            </a:endParaRPr>
          </a:p>
          <a:p>
            <a:pPr algn="ctr">
              <a:lnSpc>
                <a:spcPct val="125000"/>
              </a:lnSpc>
            </a:pPr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AnimationIK()</a:t>
            </a:r>
            <a:br/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ApplyRootMotion</a:t>
            </a:r>
            <a:br/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직접 조작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63" name="CustomShape 15"/>
          <p:cNvSpPr/>
          <p:nvPr/>
        </p:nvSpPr>
        <p:spPr>
          <a:xfrm>
            <a:off x="8719200" y="4389120"/>
            <a:ext cx="1367640" cy="161640"/>
          </a:xfrm>
          <a:prstGeom prst="flowChartMerg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64" name="CustomShape 16"/>
          <p:cNvSpPr/>
          <p:nvPr/>
        </p:nvSpPr>
        <p:spPr>
          <a:xfrm>
            <a:off x="7310520" y="4698720"/>
            <a:ext cx="1763640" cy="1680480"/>
          </a:xfrm>
          <a:prstGeom prst="homePlate">
            <a:avLst>
              <a:gd name="adj" fmla="val 1464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아트 리소스</a:t>
            </a:r>
            <a:endParaRPr lang="en-US" sz="1500" b="0" strike="noStrike" spc="-1">
              <a:latin typeface="굴림"/>
            </a:endParaRPr>
          </a:p>
          <a:p>
            <a:pPr algn="ctr">
              <a:lnSpc>
                <a:spcPct val="12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색깔이 깨지는</a:t>
            </a:r>
            <a:endParaRPr lang="en-US" sz="1500" b="0" strike="noStrike" spc="-1">
              <a:latin typeface="굴림"/>
            </a:endParaRPr>
          </a:p>
          <a:p>
            <a:pPr algn="ctr">
              <a:lnSpc>
                <a:spcPct val="12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현상 발생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65" name="CustomShape 17"/>
          <p:cNvSpPr/>
          <p:nvPr/>
        </p:nvSpPr>
        <p:spPr>
          <a:xfrm>
            <a:off x="9192240" y="4698720"/>
            <a:ext cx="2303640" cy="1680480"/>
          </a:xfrm>
          <a:prstGeom prst="homePlate">
            <a:avLst>
              <a:gd name="adj" fmla="val 0"/>
            </a:avLst>
          </a:prstGeom>
          <a:solidFill>
            <a:srgbClr val="D9F4FF"/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5000"/>
              </a:lnSpc>
            </a:pPr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Render Pipeline</a:t>
            </a:r>
            <a:endParaRPr lang="en-US" sz="1500" b="0" strike="noStrike" spc="-1">
              <a:latin typeface="굴림"/>
            </a:endParaRPr>
          </a:p>
          <a:p>
            <a:pPr algn="ctr">
              <a:lnSpc>
                <a:spcPct val="125000"/>
              </a:lnSpc>
            </a:pPr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Converter 창에서</a:t>
            </a:r>
            <a:br/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Built In을 URP 로 전환,</a:t>
            </a:r>
            <a:endParaRPr lang="en-US" sz="1500" b="0" strike="noStrike" spc="-1">
              <a:latin typeface="굴림"/>
            </a:endParaRPr>
          </a:p>
          <a:p>
            <a:pPr algn="ctr">
              <a:lnSpc>
                <a:spcPct val="125000"/>
              </a:lnSpc>
            </a:pPr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마테리얼 업글 후</a:t>
            </a:r>
            <a:endParaRPr lang="en-US" sz="1500" b="0" strike="noStrike" spc="-1">
              <a:latin typeface="굴림"/>
            </a:endParaRPr>
          </a:p>
          <a:p>
            <a:pPr algn="ctr">
              <a:lnSpc>
                <a:spcPct val="125000"/>
              </a:lnSpc>
            </a:pPr>
            <a:r>
              <a:rPr lang="en-US" sz="1500" b="1" strike="noStrike" spc="-1">
                <a:solidFill>
                  <a:srgbClr val="000000"/>
                </a:solidFill>
                <a:latin typeface="맑은 고딕"/>
              </a:rPr>
              <a:t>변환하여 해결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66" name="CustomShape 18"/>
          <p:cNvSpPr/>
          <p:nvPr/>
        </p:nvSpPr>
        <p:spPr>
          <a:xfrm>
            <a:off x="2885400" y="1075680"/>
            <a:ext cx="8610480" cy="71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기초적인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캐릭터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외형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/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움직임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,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발판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/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함정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구현</a:t>
            </a:r>
            <a:endParaRPr lang="en-US" sz="1800" b="0" strike="noStrike" spc="-1" dirty="0">
              <a:latin typeface="굴림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0" y="772920"/>
            <a:ext cx="12191760" cy="975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68" name="CustomShape 2"/>
          <p:cNvSpPr/>
          <p:nvPr/>
        </p:nvSpPr>
        <p:spPr>
          <a:xfrm>
            <a:off x="141480" y="152280"/>
            <a:ext cx="9110880" cy="52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72000" tIns="0" rIns="0" bIns="0" anchor="ctr">
            <a:no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SzPct val="120000"/>
              <a:buFont typeface="Wingdings" charset="2"/>
              <a:buChar char=""/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아트 및 UI</a:t>
            </a:r>
            <a:endParaRPr lang="en-US" sz="2500" b="0" strike="noStrike" spc="-1">
              <a:latin typeface="굴림"/>
            </a:endParaRPr>
          </a:p>
        </p:txBody>
      </p:sp>
      <p:pic>
        <p:nvPicPr>
          <p:cNvPr id="169" name="그림 8"/>
          <p:cNvPicPr/>
          <p:nvPr/>
        </p:nvPicPr>
        <p:blipFill>
          <a:blip r:embed="rId3"/>
          <a:stretch/>
        </p:blipFill>
        <p:spPr>
          <a:xfrm>
            <a:off x="639360" y="3933360"/>
            <a:ext cx="5453640" cy="2530440"/>
          </a:xfrm>
          <a:prstGeom prst="rect">
            <a:avLst/>
          </a:prstGeom>
          <a:ln w="25560">
            <a:solidFill>
              <a:schemeClr val="bg1"/>
            </a:solidFill>
            <a:round/>
          </a:ln>
        </p:spPr>
      </p:pic>
      <p:sp>
        <p:nvSpPr>
          <p:cNvPr id="170" name="CustomShape 3"/>
          <p:cNvSpPr/>
          <p:nvPr/>
        </p:nvSpPr>
        <p:spPr>
          <a:xfrm>
            <a:off x="281160" y="999360"/>
            <a:ext cx="359640" cy="2519640"/>
          </a:xfrm>
          <a:prstGeom prst="roundRect">
            <a:avLst>
              <a:gd name="adj" fmla="val 0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3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컨셉 아트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281160" y="3933360"/>
            <a:ext cx="359640" cy="2519640"/>
          </a:xfrm>
          <a:prstGeom prst="roundRect">
            <a:avLst>
              <a:gd name="adj" fmla="val 0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3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UI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72" name="CustomShape 5"/>
          <p:cNvSpPr/>
          <p:nvPr/>
        </p:nvSpPr>
        <p:spPr>
          <a:xfrm>
            <a:off x="6299640" y="999360"/>
            <a:ext cx="5579640" cy="4172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실제 적용 리소스</a:t>
            </a:r>
            <a:endParaRPr lang="en-US" sz="1800" b="0" strike="noStrike" spc="-1">
              <a:latin typeface="굴림"/>
            </a:endParaRPr>
          </a:p>
        </p:txBody>
      </p:sp>
      <p:pic>
        <p:nvPicPr>
          <p:cNvPr id="173" name="그림 25"/>
          <p:cNvPicPr/>
          <p:nvPr/>
        </p:nvPicPr>
        <p:blipFill>
          <a:blip r:embed="rId4"/>
          <a:stretch/>
        </p:blipFill>
        <p:spPr>
          <a:xfrm>
            <a:off x="8273880" y="4311000"/>
            <a:ext cx="1224720" cy="1601640"/>
          </a:xfrm>
          <a:prstGeom prst="rect">
            <a:avLst/>
          </a:prstGeom>
          <a:ln>
            <a:noFill/>
          </a:ln>
        </p:spPr>
      </p:pic>
      <p:pic>
        <p:nvPicPr>
          <p:cNvPr id="174" name="그림 27"/>
          <p:cNvPicPr/>
          <p:nvPr/>
        </p:nvPicPr>
        <p:blipFill>
          <a:blip r:embed="rId5"/>
          <a:srcRect l="4786"/>
          <a:stretch/>
        </p:blipFill>
        <p:spPr>
          <a:xfrm>
            <a:off x="9696600" y="4311000"/>
            <a:ext cx="2182680" cy="1601640"/>
          </a:xfrm>
          <a:prstGeom prst="rect">
            <a:avLst/>
          </a:prstGeom>
          <a:ln>
            <a:noFill/>
          </a:ln>
        </p:spPr>
      </p:pic>
      <p:pic>
        <p:nvPicPr>
          <p:cNvPr id="175" name="그림 29"/>
          <p:cNvPicPr/>
          <p:nvPr/>
        </p:nvPicPr>
        <p:blipFill>
          <a:blip r:embed="rId6"/>
          <a:stretch/>
        </p:blipFill>
        <p:spPr>
          <a:xfrm>
            <a:off x="6299640" y="4311000"/>
            <a:ext cx="1797480" cy="1601640"/>
          </a:xfrm>
          <a:prstGeom prst="rect">
            <a:avLst/>
          </a:prstGeom>
          <a:ln>
            <a:noFill/>
          </a:ln>
        </p:spPr>
      </p:pic>
      <p:sp>
        <p:nvSpPr>
          <p:cNvPr id="176" name="CustomShape 6"/>
          <p:cNvSpPr/>
          <p:nvPr/>
        </p:nvSpPr>
        <p:spPr>
          <a:xfrm>
            <a:off x="6474600" y="6017400"/>
            <a:ext cx="1447200" cy="395640"/>
          </a:xfrm>
          <a:prstGeom prst="roundRect">
            <a:avLst>
              <a:gd name="adj" fmla="val 15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strike="noStrike" spc="-52">
                <a:solidFill>
                  <a:srgbClr val="000000"/>
                </a:solidFill>
                <a:latin typeface="맑은 고딕"/>
              </a:rPr>
              <a:t>나무 상자</a:t>
            </a:r>
            <a:endParaRPr lang="en-US" sz="1400" b="0" strike="noStrike" spc="-1">
              <a:latin typeface="굴림"/>
            </a:endParaRPr>
          </a:p>
        </p:txBody>
      </p:sp>
      <p:sp>
        <p:nvSpPr>
          <p:cNvPr id="177" name="CustomShape 7"/>
          <p:cNvSpPr/>
          <p:nvPr/>
        </p:nvSpPr>
        <p:spPr>
          <a:xfrm>
            <a:off x="8396640" y="6017400"/>
            <a:ext cx="959040" cy="395640"/>
          </a:xfrm>
          <a:prstGeom prst="roundRect">
            <a:avLst>
              <a:gd name="adj" fmla="val 15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strike="noStrike" spc="-52">
                <a:solidFill>
                  <a:srgbClr val="000000"/>
                </a:solidFill>
                <a:latin typeface="맑은 고딕"/>
              </a:rPr>
              <a:t>나무 통</a:t>
            </a:r>
            <a:endParaRPr lang="en-US" sz="1400" b="0" strike="noStrike" spc="-1">
              <a:latin typeface="굴림"/>
            </a:endParaRPr>
          </a:p>
        </p:txBody>
      </p:sp>
      <p:sp>
        <p:nvSpPr>
          <p:cNvPr id="178" name="CustomShape 8"/>
          <p:cNvSpPr/>
          <p:nvPr/>
        </p:nvSpPr>
        <p:spPr>
          <a:xfrm>
            <a:off x="10064160" y="6017400"/>
            <a:ext cx="1447200" cy="395640"/>
          </a:xfrm>
          <a:prstGeom prst="roundRect">
            <a:avLst>
              <a:gd name="adj" fmla="val 15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strike="noStrike" spc="-52">
                <a:solidFill>
                  <a:srgbClr val="000000"/>
                </a:solidFill>
                <a:latin typeface="맑은 고딕"/>
              </a:rPr>
              <a:t>돌 발판</a:t>
            </a:r>
            <a:endParaRPr lang="en-US" sz="1400" b="0" strike="noStrike" spc="-1">
              <a:latin typeface="굴림"/>
            </a:endParaRPr>
          </a:p>
        </p:txBody>
      </p:sp>
      <p:pic>
        <p:nvPicPr>
          <p:cNvPr id="179" name="그림 13"/>
          <p:cNvPicPr/>
          <p:nvPr/>
        </p:nvPicPr>
        <p:blipFill>
          <a:blip r:embed="rId7"/>
          <a:stretch/>
        </p:blipFill>
        <p:spPr>
          <a:xfrm>
            <a:off x="6299640" y="1545480"/>
            <a:ext cx="2216520" cy="2123640"/>
          </a:xfrm>
          <a:prstGeom prst="rect">
            <a:avLst/>
          </a:prstGeom>
          <a:ln>
            <a:noFill/>
          </a:ln>
        </p:spPr>
      </p:pic>
      <p:pic>
        <p:nvPicPr>
          <p:cNvPr id="180" name="그림 23"/>
          <p:cNvPicPr/>
          <p:nvPr/>
        </p:nvPicPr>
        <p:blipFill>
          <a:blip r:embed="rId8"/>
          <a:stretch/>
        </p:blipFill>
        <p:spPr>
          <a:xfrm>
            <a:off x="9616680" y="1545480"/>
            <a:ext cx="2262600" cy="2123640"/>
          </a:xfrm>
          <a:prstGeom prst="rect">
            <a:avLst/>
          </a:prstGeom>
          <a:ln>
            <a:noFill/>
          </a:ln>
        </p:spPr>
      </p:pic>
      <p:sp>
        <p:nvSpPr>
          <p:cNvPr id="181" name="CustomShape 9"/>
          <p:cNvSpPr/>
          <p:nvPr/>
        </p:nvSpPr>
        <p:spPr>
          <a:xfrm>
            <a:off x="6684120" y="3709800"/>
            <a:ext cx="1447200" cy="395640"/>
          </a:xfrm>
          <a:prstGeom prst="roundRect">
            <a:avLst>
              <a:gd name="adj" fmla="val 15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strike="noStrike" spc="-52">
                <a:solidFill>
                  <a:srgbClr val="000000"/>
                </a:solidFill>
                <a:latin typeface="맑은 고딕"/>
              </a:rPr>
              <a:t>탑 외벽</a:t>
            </a:r>
            <a:endParaRPr lang="en-US" sz="1400" b="0" strike="noStrike" spc="-1">
              <a:latin typeface="굴림"/>
            </a:endParaRPr>
          </a:p>
        </p:txBody>
      </p:sp>
      <p:sp>
        <p:nvSpPr>
          <p:cNvPr id="182" name="CustomShape 10"/>
          <p:cNvSpPr/>
          <p:nvPr/>
        </p:nvSpPr>
        <p:spPr>
          <a:xfrm>
            <a:off x="10024200" y="3709800"/>
            <a:ext cx="1447200" cy="395640"/>
          </a:xfrm>
          <a:prstGeom prst="roundRect">
            <a:avLst>
              <a:gd name="adj" fmla="val 15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strike="noStrike" spc="-52">
                <a:solidFill>
                  <a:srgbClr val="000000"/>
                </a:solidFill>
                <a:latin typeface="맑은 고딕"/>
              </a:rPr>
              <a:t>탑 바닥</a:t>
            </a:r>
            <a:endParaRPr lang="en-US" sz="1400" b="0" strike="noStrike" spc="-1">
              <a:latin typeface="굴림"/>
            </a:endParaRPr>
          </a:p>
        </p:txBody>
      </p:sp>
      <p:sp>
        <p:nvSpPr>
          <p:cNvPr id="183" name="Line 11"/>
          <p:cNvSpPr/>
          <p:nvPr/>
        </p:nvSpPr>
        <p:spPr>
          <a:xfrm>
            <a:off x="9059040" y="1545480"/>
            <a:ext cx="0" cy="223200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84" name="CustomShape 12"/>
          <p:cNvSpPr/>
          <p:nvPr/>
        </p:nvSpPr>
        <p:spPr>
          <a:xfrm>
            <a:off x="11818800" y="6542280"/>
            <a:ext cx="352440" cy="26028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맑은 고딕"/>
              </a:rPr>
              <a:t>6</a:t>
            </a:r>
            <a:endParaRPr lang="en-US" sz="1100" b="0" strike="noStrike" spc="-1">
              <a:latin typeface="굴림"/>
            </a:endParaRPr>
          </a:p>
          <a:p>
            <a:pPr algn="ctr">
              <a:lnSpc>
                <a:spcPct val="100000"/>
              </a:lnSpc>
            </a:pPr>
            <a:endParaRPr lang="en-US" sz="1100" b="0" strike="noStrike" spc="-1">
              <a:latin typeface="굴림"/>
            </a:endParaRPr>
          </a:p>
        </p:txBody>
      </p:sp>
      <p:pic>
        <p:nvPicPr>
          <p:cNvPr id="185" name="그림 184"/>
          <p:cNvPicPr/>
          <p:nvPr/>
        </p:nvPicPr>
        <p:blipFill>
          <a:blip r:embed="rId9"/>
          <a:stretch/>
        </p:blipFill>
        <p:spPr>
          <a:xfrm>
            <a:off x="720000" y="1008000"/>
            <a:ext cx="5328000" cy="2529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0" y="772920"/>
            <a:ext cx="12191760" cy="975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87" name="CustomShape 2"/>
          <p:cNvSpPr/>
          <p:nvPr/>
        </p:nvSpPr>
        <p:spPr>
          <a:xfrm>
            <a:off x="141480" y="152280"/>
            <a:ext cx="9110880" cy="52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72000" tIns="0" rIns="0" bIns="0" anchor="ctr">
            <a:no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SzPct val="120000"/>
              <a:buFont typeface="Wingdings" charset="2"/>
              <a:buChar char=""/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진행 상황 및 역할 분담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11818800" y="6542280"/>
            <a:ext cx="352440" cy="26028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맑은 고딕"/>
              </a:rPr>
              <a:t>7</a:t>
            </a:r>
            <a:endParaRPr lang="en-US" sz="1100" b="0" strike="noStrike" spc="-1">
              <a:latin typeface="굴림"/>
            </a:endParaRPr>
          </a:p>
          <a:p>
            <a:pPr algn="ctr">
              <a:lnSpc>
                <a:spcPct val="100000"/>
              </a:lnSpc>
            </a:pPr>
            <a:endParaRPr lang="en-US" sz="1100" b="0" strike="noStrike" spc="-1">
              <a:latin typeface="굴림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345960" y="968760"/>
            <a:ext cx="5399640" cy="417240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전체 개발 현황 (진척도 30%)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190" name="CustomShape 5"/>
          <p:cNvSpPr/>
          <p:nvPr/>
        </p:nvSpPr>
        <p:spPr>
          <a:xfrm>
            <a:off x="345960" y="1521720"/>
            <a:ext cx="5399640" cy="35964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개발/아트 방향 설정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345960" y="2017080"/>
            <a:ext cx="5399640" cy="35964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캐릭터 움직임 구현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92" name="CustomShape 7"/>
          <p:cNvSpPr/>
          <p:nvPr/>
        </p:nvSpPr>
        <p:spPr>
          <a:xfrm>
            <a:off x="345960" y="2512080"/>
            <a:ext cx="5399640" cy="35964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프로토 타입 제작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93" name="CustomShape 8"/>
          <p:cNvSpPr/>
          <p:nvPr/>
        </p:nvSpPr>
        <p:spPr>
          <a:xfrm>
            <a:off x="345960" y="3007440"/>
            <a:ext cx="5399640" cy="3596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1500" b="0" strike="noStrike" spc="-1" dirty="0">
                <a:solidFill>
                  <a:srgbClr val="000000"/>
                </a:solidFill>
                <a:latin typeface="맑은 고딕"/>
              </a:rPr>
              <a:t>플레이어 시스템</a:t>
            </a:r>
            <a:r>
              <a:rPr lang="en-US" altLang="ko-KR" sz="1500" b="0" strike="noStrike" spc="-1" dirty="0">
                <a:solidFill>
                  <a:srgbClr val="000000"/>
                </a:solidFill>
                <a:latin typeface="맑은 고딕"/>
              </a:rPr>
              <a:t>(</a:t>
            </a:r>
            <a:r>
              <a:rPr lang="ko-KR" altLang="en-US" sz="1500" b="0" strike="noStrike" spc="-1" dirty="0">
                <a:solidFill>
                  <a:srgbClr val="000000"/>
                </a:solidFill>
                <a:latin typeface="맑은 고딕"/>
              </a:rPr>
              <a:t>사다리 타기</a:t>
            </a:r>
            <a:r>
              <a:rPr lang="en-US" altLang="ko-KR" sz="1500" b="0" strike="noStrike" spc="-1" dirty="0">
                <a:solidFill>
                  <a:srgbClr val="000000"/>
                </a:solidFill>
                <a:latin typeface="맑은 고딕"/>
              </a:rPr>
              <a:t>, </a:t>
            </a:r>
            <a:r>
              <a:rPr lang="ko-KR" altLang="en-US" sz="1500" b="0" strike="noStrike" spc="-1" dirty="0">
                <a:solidFill>
                  <a:srgbClr val="000000"/>
                </a:solidFill>
                <a:latin typeface="맑은 고딕"/>
              </a:rPr>
              <a:t>대포 이동</a:t>
            </a:r>
            <a:r>
              <a:rPr lang="en-US" altLang="ko-KR" sz="1500" b="0" strike="noStrike" spc="-1" dirty="0">
                <a:solidFill>
                  <a:srgbClr val="000000"/>
                </a:solidFill>
                <a:latin typeface="맑은 고딕"/>
              </a:rPr>
              <a:t>)</a:t>
            </a:r>
            <a:endParaRPr lang="en-US" sz="1500" b="0" strike="noStrike" spc="-1" dirty="0">
              <a:latin typeface="굴림"/>
            </a:endParaRPr>
          </a:p>
        </p:txBody>
      </p:sp>
      <p:sp>
        <p:nvSpPr>
          <p:cNvPr id="194" name="CustomShape 9"/>
          <p:cNvSpPr/>
          <p:nvPr/>
        </p:nvSpPr>
        <p:spPr>
          <a:xfrm>
            <a:off x="345960" y="3502440"/>
            <a:ext cx="5399640" cy="35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UI 완성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95" name="CustomShape 10"/>
          <p:cNvSpPr/>
          <p:nvPr/>
        </p:nvSpPr>
        <p:spPr>
          <a:xfrm>
            <a:off x="345960" y="3997440"/>
            <a:ext cx="5399640" cy="35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사운드 추가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96" name="CustomShape 11"/>
          <p:cNvSpPr/>
          <p:nvPr/>
        </p:nvSpPr>
        <p:spPr>
          <a:xfrm>
            <a:off x="345960" y="4492800"/>
            <a:ext cx="5399640" cy="35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1500" spc="-1" dirty="0">
                <a:solidFill>
                  <a:srgbClr val="000000"/>
                </a:solidFill>
                <a:latin typeface="맑은 고딕"/>
              </a:rPr>
              <a:t>아트 리소스 완료</a:t>
            </a:r>
            <a:r>
              <a:rPr lang="en-US" sz="1500" b="0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endParaRPr lang="en-US" sz="1500" b="0" strike="noStrike" spc="-1" dirty="0">
              <a:latin typeface="굴림"/>
            </a:endParaRPr>
          </a:p>
        </p:txBody>
      </p:sp>
      <p:sp>
        <p:nvSpPr>
          <p:cNvPr id="197" name="CustomShape 12"/>
          <p:cNvSpPr/>
          <p:nvPr/>
        </p:nvSpPr>
        <p:spPr>
          <a:xfrm>
            <a:off x="345960" y="4987800"/>
            <a:ext cx="5399640" cy="35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스테이지 2 까지 구현</a:t>
            </a:r>
            <a:endParaRPr lang="en-US" sz="1500" b="0" strike="noStrike" spc="-1">
              <a:latin typeface="굴림"/>
            </a:endParaRPr>
          </a:p>
        </p:txBody>
      </p:sp>
      <p:sp>
        <p:nvSpPr>
          <p:cNvPr id="198" name="CustomShape 13"/>
          <p:cNvSpPr/>
          <p:nvPr/>
        </p:nvSpPr>
        <p:spPr>
          <a:xfrm>
            <a:off x="345960" y="5483160"/>
            <a:ext cx="5399640" cy="35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1500" spc="-1" dirty="0">
                <a:solidFill>
                  <a:srgbClr val="000000"/>
                </a:solidFill>
                <a:latin typeface="맑은 고딕"/>
              </a:rPr>
              <a:t>기타 장애물</a:t>
            </a:r>
            <a:r>
              <a:rPr lang="en-US" altLang="ko-KR" sz="1500" spc="-1" dirty="0">
                <a:solidFill>
                  <a:srgbClr val="000000"/>
                </a:solidFill>
                <a:latin typeface="맑은 고딕"/>
              </a:rPr>
              <a:t>, </a:t>
            </a:r>
            <a:r>
              <a:rPr lang="ko-KR" altLang="en-US" sz="1500" spc="-1" dirty="0">
                <a:solidFill>
                  <a:srgbClr val="000000"/>
                </a:solidFill>
                <a:latin typeface="맑은 고딕"/>
              </a:rPr>
              <a:t>스토리</a:t>
            </a:r>
            <a:r>
              <a:rPr lang="en-US" sz="1500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ko-KR" altLang="en-US" sz="1500" spc="-1" dirty="0">
                <a:solidFill>
                  <a:srgbClr val="000000"/>
                </a:solidFill>
                <a:latin typeface="맑은 고딕"/>
              </a:rPr>
              <a:t>시스템 추가</a:t>
            </a:r>
            <a:endParaRPr lang="en-US" sz="1500" b="0" strike="noStrike" spc="-1" dirty="0">
              <a:latin typeface="굴림"/>
            </a:endParaRPr>
          </a:p>
        </p:txBody>
      </p:sp>
      <p:sp>
        <p:nvSpPr>
          <p:cNvPr id="199" name="CustomShape 14"/>
          <p:cNvSpPr/>
          <p:nvPr/>
        </p:nvSpPr>
        <p:spPr>
          <a:xfrm>
            <a:off x="345960" y="5978160"/>
            <a:ext cx="5399640" cy="359640"/>
          </a:xfrm>
          <a:prstGeom prst="roundRect">
            <a:avLst>
              <a:gd name="adj" fmla="val 16667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500" b="0" strike="noStrike" spc="-1">
                <a:solidFill>
                  <a:srgbClr val="000000"/>
                </a:solidFill>
                <a:latin typeface="맑은 고딕"/>
              </a:rPr>
              <a:t>QA및 버그 찾기/출시 준비</a:t>
            </a:r>
            <a:endParaRPr lang="en-US" sz="1500" b="0" strike="noStrike" spc="-1">
              <a:latin typeface="굴림"/>
            </a:endParaRPr>
          </a:p>
        </p:txBody>
      </p:sp>
      <p:pic>
        <p:nvPicPr>
          <p:cNvPr id="201" name="Picture 2"/>
          <p:cNvPicPr/>
          <p:nvPr/>
        </p:nvPicPr>
        <p:blipFill>
          <a:blip r:embed="rId3"/>
          <a:stretch/>
        </p:blipFill>
        <p:spPr>
          <a:xfrm>
            <a:off x="8315280" y="4875480"/>
            <a:ext cx="1098000" cy="1048320"/>
          </a:xfrm>
          <a:prstGeom prst="rect">
            <a:avLst/>
          </a:prstGeom>
          <a:ln>
            <a:noFill/>
          </a:ln>
        </p:spPr>
      </p:pic>
      <p:sp>
        <p:nvSpPr>
          <p:cNvPr id="202" name="CustomShape 16"/>
          <p:cNvSpPr/>
          <p:nvPr/>
        </p:nvSpPr>
        <p:spPr>
          <a:xfrm>
            <a:off x="8315280" y="5978160"/>
            <a:ext cx="1098000" cy="35964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500" b="0" strike="noStrike" spc="-1" dirty="0" err="1">
                <a:solidFill>
                  <a:srgbClr val="000000"/>
                </a:solidFill>
                <a:latin typeface="맑은 고딕"/>
              </a:rPr>
              <a:t>디스코드</a:t>
            </a:r>
            <a:endParaRPr lang="en-US" sz="1500" b="0" strike="noStrike" spc="-1" dirty="0">
              <a:latin typeface="굴림"/>
            </a:endParaRPr>
          </a:p>
        </p:txBody>
      </p:sp>
      <p:grpSp>
        <p:nvGrpSpPr>
          <p:cNvPr id="203" name="Group 17"/>
          <p:cNvGrpSpPr/>
          <p:nvPr/>
        </p:nvGrpSpPr>
        <p:grpSpPr>
          <a:xfrm>
            <a:off x="10237320" y="4846680"/>
            <a:ext cx="1108800" cy="1491120"/>
            <a:chOff x="10237320" y="4476600"/>
            <a:chExt cx="1108800" cy="1491120"/>
          </a:xfrm>
        </p:grpSpPr>
        <p:pic>
          <p:nvPicPr>
            <p:cNvPr id="204" name="Picture 4"/>
            <p:cNvPicPr/>
            <p:nvPr/>
          </p:nvPicPr>
          <p:blipFill>
            <a:blip r:embed="rId4"/>
            <a:stretch/>
          </p:blipFill>
          <p:spPr>
            <a:xfrm>
              <a:off x="10248120" y="4476600"/>
              <a:ext cx="1098000" cy="10483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05" name="CustomShape 18"/>
            <p:cNvSpPr/>
            <p:nvPr/>
          </p:nvSpPr>
          <p:spPr>
            <a:xfrm>
              <a:off x="10237320" y="5608080"/>
              <a:ext cx="1098000" cy="359640"/>
            </a:xfrm>
            <a:prstGeom prst="roundRect">
              <a:avLst>
                <a:gd name="adj" fmla="val 16667"/>
              </a:avLst>
            </a:prstGeom>
            <a:noFill/>
            <a:ln w="126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0" tIns="0" rIns="0" bIns="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500" b="0" strike="noStrike" spc="-1">
                  <a:solidFill>
                    <a:srgbClr val="000000"/>
                  </a:solidFill>
                  <a:latin typeface="맑은 고딕"/>
                </a:rPr>
                <a:t>카카오톡</a:t>
              </a:r>
              <a:endParaRPr lang="en-US" sz="1500" b="0" strike="noStrike" spc="-1">
                <a:latin typeface="굴림"/>
              </a:endParaRPr>
            </a:p>
          </p:txBody>
        </p:sp>
      </p:grpSp>
      <p:pic>
        <p:nvPicPr>
          <p:cNvPr id="206" name="Picture 6"/>
          <p:cNvPicPr/>
          <p:nvPr/>
        </p:nvPicPr>
        <p:blipFill>
          <a:blip r:embed="rId5"/>
          <a:stretch/>
        </p:blipFill>
        <p:spPr>
          <a:xfrm>
            <a:off x="8518480" y="1533631"/>
            <a:ext cx="2159680" cy="966898"/>
          </a:xfrm>
          <a:prstGeom prst="rect">
            <a:avLst/>
          </a:prstGeom>
          <a:ln>
            <a:noFill/>
          </a:ln>
        </p:spPr>
      </p:pic>
      <p:sp>
        <p:nvSpPr>
          <p:cNvPr id="207" name="CustomShape 19"/>
          <p:cNvSpPr/>
          <p:nvPr/>
        </p:nvSpPr>
        <p:spPr>
          <a:xfrm>
            <a:off x="6280920" y="968760"/>
            <a:ext cx="1354320" cy="1548000"/>
          </a:xfrm>
          <a:prstGeom prst="roundRect">
            <a:avLst>
              <a:gd name="adj" fmla="val 8189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역할 분배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208" name="CustomShape 20"/>
          <p:cNvSpPr/>
          <p:nvPr/>
        </p:nvSpPr>
        <p:spPr>
          <a:xfrm>
            <a:off x="7733160" y="968760"/>
            <a:ext cx="4195080" cy="581040"/>
          </a:xfrm>
          <a:prstGeom prst="roundRect">
            <a:avLst>
              <a:gd name="adj" fmla="val 15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550" b="1" strike="noStrike" spc="-52" dirty="0" err="1">
                <a:solidFill>
                  <a:srgbClr val="000000"/>
                </a:solidFill>
                <a:latin typeface="맑은 고딕"/>
              </a:rPr>
              <a:t>본인의</a:t>
            </a:r>
            <a:r>
              <a:rPr lang="en-US" sz="1550" b="1" strike="noStrike" spc="-52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550" b="1" strike="noStrike" spc="-52" dirty="0" err="1">
                <a:solidFill>
                  <a:srgbClr val="000000"/>
                </a:solidFill>
                <a:latin typeface="맑은 고딕"/>
              </a:rPr>
              <a:t>수행</a:t>
            </a:r>
            <a:r>
              <a:rPr lang="en-US" sz="1550" b="1" strike="noStrike" spc="-52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550" b="1" strike="noStrike" spc="-52" dirty="0" err="1">
                <a:solidFill>
                  <a:srgbClr val="000000"/>
                </a:solidFill>
                <a:latin typeface="맑은 고딕"/>
              </a:rPr>
              <a:t>업무</a:t>
            </a:r>
            <a:r>
              <a:rPr lang="en-US" sz="1550" b="1" strike="noStrike" spc="-52" dirty="0">
                <a:solidFill>
                  <a:srgbClr val="000000"/>
                </a:solidFill>
                <a:latin typeface="맑은 고딕"/>
              </a:rPr>
              <a:t> 및 </a:t>
            </a:r>
            <a:r>
              <a:rPr lang="en-US" sz="1550" b="1" strike="noStrike" spc="-52" dirty="0" err="1">
                <a:solidFill>
                  <a:srgbClr val="000000"/>
                </a:solidFill>
                <a:latin typeface="맑은 고딕"/>
              </a:rPr>
              <a:t>일정을</a:t>
            </a:r>
            <a:br>
              <a:rPr sz="1550" dirty="0"/>
            </a:br>
            <a:r>
              <a:rPr lang="en-US" sz="1550" b="1" strike="noStrike" spc="-52" dirty="0" err="1">
                <a:solidFill>
                  <a:srgbClr val="000000"/>
                </a:solidFill>
                <a:latin typeface="맑은 고딕"/>
              </a:rPr>
              <a:t>직접</a:t>
            </a:r>
            <a:r>
              <a:rPr lang="en-US" sz="1550" b="1" strike="noStrike" spc="-52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550" b="1" strike="noStrike" spc="-52" dirty="0" err="1">
                <a:solidFill>
                  <a:srgbClr val="000000"/>
                </a:solidFill>
                <a:latin typeface="맑은 고딕"/>
              </a:rPr>
              <a:t>노션에</a:t>
            </a:r>
            <a:r>
              <a:rPr lang="en-US" sz="1550" b="1" strike="noStrike" spc="-52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550" b="1" strike="noStrike" spc="-52" dirty="0" err="1">
                <a:solidFill>
                  <a:srgbClr val="000000"/>
                </a:solidFill>
                <a:latin typeface="맑은 고딕"/>
              </a:rPr>
              <a:t>입력하여</a:t>
            </a:r>
            <a:r>
              <a:rPr lang="en-US" sz="1550" b="1" strike="noStrike" spc="-52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550" b="1" strike="noStrike" spc="-52" dirty="0" err="1">
                <a:solidFill>
                  <a:srgbClr val="000000"/>
                </a:solidFill>
                <a:latin typeface="맑은 고딕"/>
              </a:rPr>
              <a:t>공유</a:t>
            </a:r>
            <a:endParaRPr lang="en-US" sz="1550" b="0" strike="noStrike" spc="-1" dirty="0">
              <a:latin typeface="굴림"/>
            </a:endParaRPr>
          </a:p>
        </p:txBody>
      </p:sp>
      <p:sp>
        <p:nvSpPr>
          <p:cNvPr id="209" name="CustomShape 21"/>
          <p:cNvSpPr/>
          <p:nvPr/>
        </p:nvSpPr>
        <p:spPr>
          <a:xfrm>
            <a:off x="6280920" y="4789800"/>
            <a:ext cx="1354320" cy="1548000"/>
          </a:xfrm>
          <a:prstGeom prst="roundRect">
            <a:avLst>
              <a:gd name="adj" fmla="val 8189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주요</a:t>
            </a:r>
            <a:br>
              <a:rPr dirty="0"/>
            </a:b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소통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창구</a:t>
            </a:r>
            <a:endParaRPr lang="en-US" sz="1800" b="0" strike="noStrike" spc="-1" dirty="0">
              <a:latin typeface="굴림"/>
            </a:endParaRPr>
          </a:p>
        </p:txBody>
      </p:sp>
      <p:sp>
        <p:nvSpPr>
          <p:cNvPr id="210" name="Line 22"/>
          <p:cNvSpPr/>
          <p:nvPr/>
        </p:nvSpPr>
        <p:spPr>
          <a:xfrm>
            <a:off x="7788240" y="2667320"/>
            <a:ext cx="4140000" cy="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3" name="CustomShape 21">
            <a:extLst>
              <a:ext uri="{FF2B5EF4-FFF2-40B4-BE49-F238E27FC236}">
                <a16:creationId xmlns:a16="http://schemas.microsoft.com/office/drawing/2014/main" id="{DEBF4B81-6171-3C1B-72AC-46C24A1F86E3}"/>
              </a:ext>
            </a:extLst>
          </p:cNvPr>
          <p:cNvSpPr/>
          <p:nvPr/>
        </p:nvSpPr>
        <p:spPr>
          <a:xfrm>
            <a:off x="6286940" y="2890360"/>
            <a:ext cx="1354320" cy="1548000"/>
          </a:xfrm>
          <a:prstGeom prst="roundRect">
            <a:avLst>
              <a:gd name="adj" fmla="val 8189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800" b="1" strike="noStrike" spc="-1" dirty="0">
                <a:solidFill>
                  <a:srgbClr val="000000"/>
                </a:solidFill>
                <a:latin typeface="맑은 고딕"/>
              </a:rPr>
              <a:t>개발</a:t>
            </a:r>
            <a:endParaRPr lang="en-US" altLang="ko-KR" sz="1800" b="1" strike="noStrike" spc="-1" dirty="0">
              <a:solidFill>
                <a:srgbClr val="000000"/>
              </a:solidFill>
              <a:latin typeface="맑은 고딕"/>
            </a:endParaRPr>
          </a:p>
          <a:p>
            <a:pPr algn="ctr">
              <a:lnSpc>
                <a:spcPct val="120000"/>
              </a:lnSpc>
            </a:pPr>
            <a:r>
              <a:rPr lang="ko-KR" altLang="en-US" b="1" spc="-1" dirty="0">
                <a:solidFill>
                  <a:srgbClr val="000000"/>
                </a:solidFill>
                <a:latin typeface="맑은 고딕"/>
              </a:rPr>
              <a:t>사용 앱</a:t>
            </a:r>
            <a:endParaRPr lang="en-US" sz="1800" b="0" strike="noStrike" spc="-1" dirty="0">
              <a:latin typeface="굴림"/>
            </a:endParaRPr>
          </a:p>
        </p:txBody>
      </p:sp>
      <p:pic>
        <p:nvPicPr>
          <p:cNvPr id="1026" name="Picture 2" descr="유니티(게임 엔진) - 나무위키">
            <a:extLst>
              <a:ext uri="{FF2B5EF4-FFF2-40B4-BE49-F238E27FC236}">
                <a16:creationId xmlns:a16="http://schemas.microsoft.com/office/drawing/2014/main" id="{9A899918-8CFB-AF88-387C-0053304E1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280" y="3565134"/>
            <a:ext cx="1116000" cy="386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lender - 나무위키">
            <a:extLst>
              <a:ext uri="{FF2B5EF4-FFF2-40B4-BE49-F238E27FC236}">
                <a16:creationId xmlns:a16="http://schemas.microsoft.com/office/drawing/2014/main" id="{13230304-6929-B670-F792-7AB5240DD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9295" y="4106449"/>
            <a:ext cx="1241805" cy="331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ZBrush - 나무위키">
            <a:extLst>
              <a:ext uri="{FF2B5EF4-FFF2-40B4-BE49-F238E27FC236}">
                <a16:creationId xmlns:a16="http://schemas.microsoft.com/office/drawing/2014/main" id="{53D3FD8D-0BAB-9C8D-26FA-ED22191A8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3180" y="3245500"/>
            <a:ext cx="706280" cy="70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stomShape 16">
            <a:extLst>
              <a:ext uri="{FF2B5EF4-FFF2-40B4-BE49-F238E27FC236}">
                <a16:creationId xmlns:a16="http://schemas.microsoft.com/office/drawing/2014/main" id="{61007681-63DF-C4B8-B1B2-DFFC723C16EC}"/>
              </a:ext>
            </a:extLst>
          </p:cNvPr>
          <p:cNvSpPr/>
          <p:nvPr/>
        </p:nvSpPr>
        <p:spPr>
          <a:xfrm>
            <a:off x="8315280" y="2890360"/>
            <a:ext cx="1098000" cy="35964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1600" b="0" strike="noStrike" spc="-1" dirty="0">
                <a:solidFill>
                  <a:srgbClr val="000000"/>
                </a:solidFill>
                <a:latin typeface="맑은 고딕"/>
              </a:rPr>
              <a:t>프로그래밍</a:t>
            </a:r>
            <a:endParaRPr lang="en-US" sz="1600" b="0" strike="noStrike" spc="-1" dirty="0">
              <a:latin typeface="굴림"/>
            </a:endParaRPr>
          </a:p>
        </p:txBody>
      </p:sp>
      <p:sp>
        <p:nvSpPr>
          <p:cNvPr id="5" name="CustomShape 16">
            <a:extLst>
              <a:ext uri="{FF2B5EF4-FFF2-40B4-BE49-F238E27FC236}">
                <a16:creationId xmlns:a16="http://schemas.microsoft.com/office/drawing/2014/main" id="{9CAC0319-D26F-1AEF-7A43-2BDB20630E83}"/>
              </a:ext>
            </a:extLst>
          </p:cNvPr>
          <p:cNvSpPr/>
          <p:nvPr/>
        </p:nvSpPr>
        <p:spPr>
          <a:xfrm>
            <a:off x="10237320" y="2890360"/>
            <a:ext cx="1098000" cy="35964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1600" b="0" strike="noStrike" spc="-1" dirty="0">
                <a:solidFill>
                  <a:srgbClr val="000000"/>
                </a:solidFill>
                <a:latin typeface="맑은 고딕"/>
              </a:rPr>
              <a:t>아트</a:t>
            </a:r>
            <a:endParaRPr lang="en-US" altLang="ko-KR" sz="1600" b="0" strike="noStrike" spc="-1" dirty="0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Line 22">
            <a:extLst>
              <a:ext uri="{FF2B5EF4-FFF2-40B4-BE49-F238E27FC236}">
                <a16:creationId xmlns:a16="http://schemas.microsoft.com/office/drawing/2014/main" id="{8511CFF9-0B3B-A632-F039-7A5F8415CE0A}"/>
              </a:ext>
            </a:extLst>
          </p:cNvPr>
          <p:cNvSpPr/>
          <p:nvPr/>
        </p:nvSpPr>
        <p:spPr>
          <a:xfrm>
            <a:off x="7788240" y="4597720"/>
            <a:ext cx="4140000" cy="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0" y="772920"/>
            <a:ext cx="12191760" cy="9756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212" name="CustomShape 2"/>
          <p:cNvSpPr/>
          <p:nvPr/>
        </p:nvSpPr>
        <p:spPr>
          <a:xfrm>
            <a:off x="141480" y="152280"/>
            <a:ext cx="9110880" cy="52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72000" tIns="0" rIns="0" bIns="0" anchor="ctr">
            <a:no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SzPct val="120000"/>
              <a:buFont typeface="Wingdings" charset="2"/>
              <a:buChar char=""/>
            </a:pPr>
            <a:r>
              <a:rPr lang="en-US" sz="2500" b="1" strike="noStrike" spc="-1">
                <a:solidFill>
                  <a:srgbClr val="000000"/>
                </a:solidFill>
                <a:latin typeface="맑은 고딕"/>
              </a:rPr>
              <a:t>개발 일정 및 향후 계획</a:t>
            </a:r>
            <a:endParaRPr lang="en-US" sz="2500" b="0" strike="noStrike" spc="-1">
              <a:latin typeface="굴림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11818800" y="6542280"/>
            <a:ext cx="352440" cy="260280"/>
          </a:xfrm>
          <a:prstGeom prst="roundRect">
            <a:avLst>
              <a:gd name="adj" fmla="val 16667"/>
            </a:avLst>
          </a:prstGeom>
          <a:noFill/>
          <a:ln w="126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맑은 고딕"/>
              </a:rPr>
              <a:t>8</a:t>
            </a:r>
            <a:endParaRPr lang="en-US" sz="1100" b="0" strike="noStrike" spc="-1">
              <a:latin typeface="굴림"/>
            </a:endParaRPr>
          </a:p>
          <a:p>
            <a:pPr algn="ctr">
              <a:lnSpc>
                <a:spcPct val="100000"/>
              </a:lnSpc>
            </a:pPr>
            <a:endParaRPr lang="en-US" sz="1100" b="0" strike="noStrike" spc="-1">
              <a:latin typeface="굴림"/>
            </a:endParaRPr>
          </a:p>
        </p:txBody>
      </p:sp>
      <p:sp>
        <p:nvSpPr>
          <p:cNvPr id="214" name="CustomShape 4"/>
          <p:cNvSpPr/>
          <p:nvPr/>
        </p:nvSpPr>
        <p:spPr>
          <a:xfrm>
            <a:off x="402480" y="1312560"/>
            <a:ext cx="2987640" cy="698760"/>
          </a:xfrm>
          <a:prstGeom prst="homePlate">
            <a:avLst>
              <a:gd name="adj" fmla="val 50000"/>
            </a:avLst>
          </a:prstGeom>
          <a:solidFill>
            <a:schemeClr val="tx2">
              <a:lumMod val="10000"/>
              <a:lumOff val="9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1" strike="noStrike" spc="-1">
                <a:solidFill>
                  <a:srgbClr val="000000"/>
                </a:solidFill>
                <a:latin typeface="굴림"/>
              </a:rPr>
              <a:t>2025년 3월</a:t>
            </a:r>
            <a:endParaRPr lang="en-US" sz="2200" b="0" strike="noStrike" spc="-1">
              <a:latin typeface="굴림"/>
            </a:endParaRPr>
          </a:p>
        </p:txBody>
      </p:sp>
      <p:sp>
        <p:nvSpPr>
          <p:cNvPr id="215" name="CustomShape 5"/>
          <p:cNvSpPr/>
          <p:nvPr/>
        </p:nvSpPr>
        <p:spPr>
          <a:xfrm>
            <a:off x="3203280" y="1312560"/>
            <a:ext cx="2987640" cy="698760"/>
          </a:xfrm>
          <a:prstGeom prst="chevron">
            <a:avLst>
              <a:gd name="adj" fmla="val 50000"/>
            </a:avLst>
          </a:prstGeom>
          <a:solidFill>
            <a:schemeClr val="tx2">
              <a:lumMod val="25000"/>
              <a:lumOff val="7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1" strike="noStrike" spc="-1">
                <a:solidFill>
                  <a:srgbClr val="000000"/>
                </a:solidFill>
                <a:latin typeface="굴림"/>
              </a:rPr>
              <a:t>4월</a:t>
            </a:r>
            <a:endParaRPr lang="en-US" sz="2200" b="0" strike="noStrike" spc="-1">
              <a:latin typeface="굴림"/>
            </a:endParaRPr>
          </a:p>
        </p:txBody>
      </p:sp>
      <p:sp>
        <p:nvSpPr>
          <p:cNvPr id="216" name="CustomShape 6"/>
          <p:cNvSpPr/>
          <p:nvPr/>
        </p:nvSpPr>
        <p:spPr>
          <a:xfrm>
            <a:off x="6004080" y="1312560"/>
            <a:ext cx="2987640" cy="698760"/>
          </a:xfrm>
          <a:prstGeom prst="chevron">
            <a:avLst>
              <a:gd name="adj" fmla="val 50000"/>
            </a:avLst>
          </a:prstGeom>
          <a:solidFill>
            <a:schemeClr val="tx2">
              <a:lumMod val="50000"/>
              <a:lumOff val="50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굴림"/>
              </a:rPr>
              <a:t>5월</a:t>
            </a:r>
            <a:endParaRPr lang="en-US" sz="2200" b="0" strike="noStrike" spc="-1">
              <a:latin typeface="굴림"/>
            </a:endParaRPr>
          </a:p>
        </p:txBody>
      </p:sp>
      <p:sp>
        <p:nvSpPr>
          <p:cNvPr id="217" name="CustomShape 7"/>
          <p:cNvSpPr/>
          <p:nvPr/>
        </p:nvSpPr>
        <p:spPr>
          <a:xfrm>
            <a:off x="8801640" y="1312560"/>
            <a:ext cx="2987640" cy="698760"/>
          </a:xfrm>
          <a:prstGeom prst="chevron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200" b="1" strike="noStrike" spc="-1">
                <a:solidFill>
                  <a:srgbClr val="FFFFFF"/>
                </a:solidFill>
                <a:latin typeface="굴림"/>
              </a:rPr>
              <a:t>6월</a:t>
            </a:r>
            <a:endParaRPr lang="en-US" sz="2200" b="0" strike="noStrike" spc="-1">
              <a:latin typeface="굴림"/>
            </a:endParaRPr>
          </a:p>
        </p:txBody>
      </p:sp>
      <p:sp>
        <p:nvSpPr>
          <p:cNvPr id="218" name="CustomShape 8"/>
          <p:cNvSpPr/>
          <p:nvPr/>
        </p:nvSpPr>
        <p:spPr>
          <a:xfrm>
            <a:off x="402480" y="2302560"/>
            <a:ext cx="2663280" cy="3707640"/>
          </a:xfrm>
          <a:prstGeom prst="roundRect">
            <a:avLst>
              <a:gd name="adj" fmla="val 5034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108000" anchor="ctr">
            <a:noAutofit/>
          </a:bodyPr>
          <a:lstStyle/>
          <a:p>
            <a:pPr algn="ctr">
              <a:lnSpc>
                <a:spcPct val="114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게임 기획,</a:t>
            </a:r>
            <a:br/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개발/아트 방향 설정</a:t>
            </a:r>
            <a:endParaRPr lang="en-US" sz="1800" b="0" strike="noStrike" spc="-1">
              <a:latin typeface="굴림"/>
            </a:endParaRPr>
          </a:p>
          <a:p>
            <a:pPr algn="ctr">
              <a:lnSpc>
                <a:spcPct val="114000"/>
              </a:lnSpc>
            </a:pPr>
            <a:endParaRPr lang="en-US" sz="1800" b="0" strike="noStrike" spc="-1">
              <a:latin typeface="굴림"/>
            </a:endParaRPr>
          </a:p>
          <a:p>
            <a:pPr algn="ctr">
              <a:lnSpc>
                <a:spcPct val="114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벤치마킹</a:t>
            </a:r>
            <a:br/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(온리업, 체인드 투게더)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219" name="CustomShape 9"/>
          <p:cNvSpPr/>
          <p:nvPr/>
        </p:nvSpPr>
        <p:spPr>
          <a:xfrm>
            <a:off x="3203280" y="2302560"/>
            <a:ext cx="2663280" cy="3707640"/>
          </a:xfrm>
          <a:prstGeom prst="roundRect">
            <a:avLst>
              <a:gd name="adj" fmla="val 5034"/>
            </a:avLst>
          </a:prstGeom>
          <a:noFill/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108000" anchor="ctr">
            <a:noAutofit/>
          </a:bodyPr>
          <a:lstStyle/>
          <a:p>
            <a:pPr algn="ctr">
              <a:lnSpc>
                <a:spcPct val="114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프로토타입 개발</a:t>
            </a:r>
            <a:br/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(캐릭터, 스테이지 1)</a:t>
            </a:r>
            <a:endParaRPr lang="en-US" sz="1800" b="0" strike="noStrike" spc="-1">
              <a:latin typeface="굴림"/>
            </a:endParaRPr>
          </a:p>
          <a:p>
            <a:pPr algn="ctr">
              <a:lnSpc>
                <a:spcPct val="114000"/>
              </a:lnSpc>
            </a:pPr>
            <a:endParaRPr lang="en-US" sz="1800" b="0" strike="noStrike" spc="-1">
              <a:latin typeface="굴림"/>
            </a:endParaRPr>
          </a:p>
          <a:p>
            <a:pPr algn="ctr">
              <a:lnSpc>
                <a:spcPct val="114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</a:rPr>
              <a:t>세부 레벨 디자인</a:t>
            </a:r>
            <a:endParaRPr lang="en-US" sz="1800" b="0" strike="noStrike" spc="-1">
              <a:latin typeface="굴림"/>
            </a:endParaRPr>
          </a:p>
        </p:txBody>
      </p:sp>
      <p:sp>
        <p:nvSpPr>
          <p:cNvPr id="220" name="CustomShape 10"/>
          <p:cNvSpPr/>
          <p:nvPr/>
        </p:nvSpPr>
        <p:spPr>
          <a:xfrm>
            <a:off x="6004080" y="2302560"/>
            <a:ext cx="2663280" cy="3707640"/>
          </a:xfrm>
          <a:prstGeom prst="roundRect">
            <a:avLst>
              <a:gd name="adj" fmla="val 5034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108000" anchor="ctr">
            <a:noAutofit/>
          </a:bodyPr>
          <a:lstStyle/>
          <a:p>
            <a:pPr algn="ctr">
              <a:lnSpc>
                <a:spcPct val="114000"/>
              </a:lnSpc>
            </a:pPr>
            <a:r>
              <a:rPr lang="ko-KR" altLang="en-US" b="1" spc="-1" dirty="0">
                <a:solidFill>
                  <a:srgbClr val="000000"/>
                </a:solidFill>
                <a:latin typeface="맑은 고딕"/>
              </a:rPr>
              <a:t>플레이어 시스템</a:t>
            </a:r>
            <a:endParaRPr lang="en-US" altLang="ko-KR" b="1" spc="-1" dirty="0">
              <a:solidFill>
                <a:srgbClr val="000000"/>
              </a:solidFill>
              <a:latin typeface="맑은 고딕"/>
            </a:endParaRPr>
          </a:p>
          <a:p>
            <a:pPr algn="ctr">
              <a:lnSpc>
                <a:spcPct val="114000"/>
              </a:lnSpc>
            </a:pPr>
            <a:r>
              <a:rPr lang="en-US" altLang="ko-KR" sz="1800" b="1" strike="noStrike" spc="-1" dirty="0">
                <a:solidFill>
                  <a:srgbClr val="000000"/>
                </a:solidFill>
                <a:latin typeface="맑은 고딕"/>
              </a:rPr>
              <a:t>(</a:t>
            </a:r>
            <a:r>
              <a:rPr lang="ko-KR" altLang="en-US" sz="1800" b="1" strike="noStrike" spc="-1" dirty="0">
                <a:solidFill>
                  <a:srgbClr val="000000"/>
                </a:solidFill>
                <a:latin typeface="맑은 고딕"/>
              </a:rPr>
              <a:t>사다리</a:t>
            </a:r>
            <a:r>
              <a:rPr lang="en-US" altLang="ko-KR" sz="1800" b="1" strike="noStrike" spc="-1" dirty="0">
                <a:solidFill>
                  <a:srgbClr val="000000"/>
                </a:solidFill>
                <a:latin typeface="맑은 고딕"/>
              </a:rPr>
              <a:t>, </a:t>
            </a:r>
            <a:r>
              <a:rPr lang="ko-KR" altLang="en-US" sz="1800" b="1" strike="noStrike" spc="-1" dirty="0">
                <a:solidFill>
                  <a:srgbClr val="000000"/>
                </a:solidFill>
                <a:latin typeface="맑은 고딕"/>
              </a:rPr>
              <a:t>대포이동</a:t>
            </a:r>
            <a:r>
              <a:rPr lang="en-US" altLang="ko-KR" sz="1800" b="1" strike="noStrike" spc="-1" dirty="0">
                <a:solidFill>
                  <a:srgbClr val="000000"/>
                </a:solidFill>
                <a:latin typeface="맑은 고딕"/>
              </a:rPr>
              <a:t>)</a:t>
            </a:r>
          </a:p>
          <a:p>
            <a:pPr algn="ctr">
              <a:lnSpc>
                <a:spcPct val="114000"/>
              </a:lnSpc>
            </a:pPr>
            <a:endParaRPr lang="ko-KR" altLang="en-US" sz="1800" b="0" strike="noStrike" spc="-1" dirty="0">
              <a:latin typeface="굴림"/>
            </a:endParaRPr>
          </a:p>
          <a:p>
            <a:pPr algn="ctr">
              <a:lnSpc>
                <a:spcPct val="114000"/>
              </a:lnSpc>
            </a:pPr>
            <a:r>
              <a:rPr lang="ko-KR" altLang="en-US" sz="1800" b="1" strike="noStrike" spc="-1" dirty="0">
                <a:solidFill>
                  <a:srgbClr val="000000"/>
                </a:solidFill>
                <a:latin typeface="맑은 고딕"/>
              </a:rPr>
              <a:t>스테이지 </a:t>
            </a:r>
            <a:r>
              <a:rPr lang="en-US" altLang="ko-KR" sz="1800" b="1" strike="noStrike" spc="-1" dirty="0">
                <a:solidFill>
                  <a:srgbClr val="000000"/>
                </a:solidFill>
                <a:latin typeface="맑은 고딕"/>
              </a:rPr>
              <a:t>2 </a:t>
            </a:r>
            <a:r>
              <a:rPr lang="ko-KR" altLang="en-US" sz="1800" b="1" strike="noStrike" spc="-1" dirty="0">
                <a:solidFill>
                  <a:srgbClr val="000000"/>
                </a:solidFill>
                <a:latin typeface="맑은 고딕"/>
              </a:rPr>
              <a:t>및</a:t>
            </a:r>
            <a:br>
              <a:rPr lang="ko-KR" altLang="en-US" dirty="0"/>
            </a:br>
            <a:r>
              <a:rPr lang="ko-KR" altLang="en-US" sz="1800" b="1" strike="noStrike" spc="-1" dirty="0">
                <a:solidFill>
                  <a:srgbClr val="000000"/>
                </a:solidFill>
                <a:latin typeface="맑은 고딕"/>
              </a:rPr>
              <a:t>아트 리소스 완료</a:t>
            </a:r>
            <a:br>
              <a:rPr lang="ko-KR" altLang="en-US" dirty="0"/>
            </a:br>
            <a:endParaRPr lang="en-US" altLang="ko-KR" dirty="0"/>
          </a:p>
          <a:p>
            <a:pPr algn="ctr">
              <a:lnSpc>
                <a:spcPct val="114000"/>
              </a:lnSpc>
            </a:pPr>
            <a:r>
              <a:rPr lang="ko-KR" altLang="en-US" b="1" dirty="0"/>
              <a:t>기타 장애물</a:t>
            </a:r>
            <a:r>
              <a:rPr lang="en-US" altLang="ko-KR" b="1" dirty="0"/>
              <a:t>/</a:t>
            </a:r>
          </a:p>
          <a:p>
            <a:pPr algn="ctr">
              <a:lnSpc>
                <a:spcPct val="114000"/>
              </a:lnSpc>
            </a:pPr>
            <a:r>
              <a:rPr lang="ko-KR" altLang="en-US" b="1" dirty="0"/>
              <a:t>스토리 시스템</a:t>
            </a:r>
            <a:endParaRPr lang="en-US" altLang="ko-KR" b="1" dirty="0"/>
          </a:p>
          <a:p>
            <a:pPr algn="ctr">
              <a:lnSpc>
                <a:spcPct val="114000"/>
              </a:lnSpc>
            </a:pPr>
            <a:br>
              <a:rPr lang="ko-KR" altLang="en-US" dirty="0"/>
            </a:br>
            <a:r>
              <a:rPr lang="ko-KR" altLang="en-US" sz="1800" b="1" strike="noStrike" spc="-1" dirty="0">
                <a:solidFill>
                  <a:srgbClr val="000000"/>
                </a:solidFill>
                <a:latin typeface="맑은 고딕"/>
              </a:rPr>
              <a:t>사운드 추가 등</a:t>
            </a:r>
            <a:endParaRPr lang="ko-KR" altLang="en-US" sz="1800" b="0" strike="noStrike" spc="-1" dirty="0">
              <a:latin typeface="굴림"/>
            </a:endParaRPr>
          </a:p>
        </p:txBody>
      </p:sp>
      <p:sp>
        <p:nvSpPr>
          <p:cNvPr id="221" name="CustomShape 11"/>
          <p:cNvSpPr/>
          <p:nvPr/>
        </p:nvSpPr>
        <p:spPr>
          <a:xfrm>
            <a:off x="8801640" y="2302560"/>
            <a:ext cx="2663280" cy="3707640"/>
          </a:xfrm>
          <a:prstGeom prst="roundRect">
            <a:avLst>
              <a:gd name="adj" fmla="val 5034"/>
            </a:avLst>
          </a:prstGeom>
          <a:solidFill>
            <a:schemeClr val="bg1">
              <a:lumMod val="95000"/>
            </a:schemeClr>
          </a:solidFill>
          <a:ln w="126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tIns="0" rIns="0" bIns="108000" anchor="ctr">
            <a:noAutofit/>
          </a:bodyPr>
          <a:lstStyle/>
          <a:p>
            <a:pPr algn="ctr">
              <a:lnSpc>
                <a:spcPct val="114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QA 및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버그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찾기</a:t>
            </a:r>
            <a:endParaRPr lang="en-US" sz="1800" b="0" strike="noStrike" spc="-1" dirty="0">
              <a:latin typeface="굴림"/>
            </a:endParaRPr>
          </a:p>
          <a:p>
            <a:pPr algn="ctr">
              <a:lnSpc>
                <a:spcPct val="114000"/>
              </a:lnSpc>
            </a:pPr>
            <a:endParaRPr lang="en-US" sz="1800" b="0" strike="noStrike" spc="-1" dirty="0">
              <a:latin typeface="굴림"/>
            </a:endParaRPr>
          </a:p>
          <a:p>
            <a:pPr algn="ctr">
              <a:lnSpc>
                <a:spcPct val="114000"/>
              </a:lnSpc>
            </a:pP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게임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완성</a:t>
            </a:r>
            <a:r>
              <a:rPr lang="en-US" sz="1800" b="1" strike="noStrike" spc="-1" dirty="0">
                <a:solidFill>
                  <a:srgbClr val="000000"/>
                </a:solidFill>
                <a:latin typeface="맑은 고딕"/>
              </a:rPr>
              <a:t> 및 </a:t>
            </a:r>
            <a:r>
              <a:rPr lang="en-US" sz="1800" b="1" strike="noStrike" spc="-1" dirty="0" err="1">
                <a:solidFill>
                  <a:srgbClr val="000000"/>
                </a:solidFill>
                <a:latin typeface="맑은 고딕"/>
              </a:rPr>
              <a:t>출시</a:t>
            </a:r>
            <a:endParaRPr lang="en-US" sz="1800" b="0" strike="noStrike" spc="-1" dirty="0">
              <a:latin typeface="굴림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477</TotalTime>
  <Words>424</Words>
  <Application>Microsoft Office PowerPoint</Application>
  <PresentationFormat>와이드스크린</PresentationFormat>
  <Paragraphs>137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굴림</vt:lpstr>
      <vt:lpstr>맑은 고딕</vt:lpstr>
      <vt:lpstr>바탕</vt:lpstr>
      <vt:lpstr>Arial</vt:lpstr>
      <vt:lpstr>Symbol</vt:lpstr>
      <vt:lpstr>Wingdings</vt:lpstr>
      <vt:lpstr>Office Theme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jy ㅊ</dc:creator>
  <dc:description/>
  <cp:lastModifiedBy>jy ㅊ</cp:lastModifiedBy>
  <cp:revision>61</cp:revision>
  <dcterms:created xsi:type="dcterms:W3CDTF">2025-04-28T12:10:58Z</dcterms:created>
  <dcterms:modified xsi:type="dcterms:W3CDTF">2025-04-29T15:15:35Z</dcterms:modified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8</vt:i4>
  </property>
  <property fmtid="{D5CDD505-2E9C-101B-9397-08002B2CF9AE}" pid="8" name="PresentationFormat">
    <vt:lpwstr>와이드스크린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10</vt:i4>
  </property>
</Properties>
</file>